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comments+xml" PartName="/ppt/comments/comment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commentAuthors+xml" PartName="/ppt/commentAuthors.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0"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Lst>
  <p:sldSz cy="5143500" cx="9144000"/>
  <p:notesSz cx="6858000" cy="9144000"/>
  <p:embeddedFontLst>
    <p:embeddedFont>
      <p:font typeface="Montserrat"/>
      <p:regular r:id="rId33"/>
      <p:bold r:id="rId34"/>
      <p:italic r:id="rId35"/>
      <p:boldItalic r:id="rId36"/>
    </p:embeddedFont>
    <p:embeddedFont>
      <p:font typeface="Montserrat Light"/>
      <p:regular r:id="rId37"/>
      <p:bold r:id="rId38"/>
      <p:italic r:id="rId39"/>
      <p:boldItalic r:id="rId4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commentAuthors.xml><?xml version="1.0" encoding="utf-8"?>
<p:cmAuthor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Author clrIdx="0" id="0" initials="" lastIdx="1" name="Vanessa Gibbin"/>
</p:cmAuthorLst>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MontserratLight-boldItalic.fntdata"/><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commentAuthors" Target="commentAuthors.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1.xml"/><Relationship Id="rId6" Type="http://schemas.openxmlformats.org/officeDocument/2006/relationships/notesMaster" Target="notesMasters/notesMaster1.xml"/><Relationship Id="rId29" Type="http://schemas.openxmlformats.org/officeDocument/2006/relationships/slide" Target="slides/slide23.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11" Type="http://schemas.openxmlformats.org/officeDocument/2006/relationships/slide" Target="slides/slide5.xml"/><Relationship Id="rId33" Type="http://schemas.openxmlformats.org/officeDocument/2006/relationships/font" Target="fonts/Montserrat-regular.fntdata"/><Relationship Id="rId10" Type="http://schemas.openxmlformats.org/officeDocument/2006/relationships/slide" Target="slides/slide4.xml"/><Relationship Id="rId32" Type="http://schemas.openxmlformats.org/officeDocument/2006/relationships/slide" Target="slides/slide26.xml"/><Relationship Id="rId13" Type="http://schemas.openxmlformats.org/officeDocument/2006/relationships/slide" Target="slides/slide7.xml"/><Relationship Id="rId35" Type="http://schemas.openxmlformats.org/officeDocument/2006/relationships/font" Target="fonts/Montserrat-italic.fntdata"/><Relationship Id="rId12" Type="http://schemas.openxmlformats.org/officeDocument/2006/relationships/slide" Target="slides/slide6.xml"/><Relationship Id="rId34" Type="http://schemas.openxmlformats.org/officeDocument/2006/relationships/font" Target="fonts/Montserrat-bold.fntdata"/><Relationship Id="rId15" Type="http://schemas.openxmlformats.org/officeDocument/2006/relationships/slide" Target="slides/slide9.xml"/><Relationship Id="rId37" Type="http://schemas.openxmlformats.org/officeDocument/2006/relationships/font" Target="fonts/MontserratLight-regular.fntdata"/><Relationship Id="rId14" Type="http://schemas.openxmlformats.org/officeDocument/2006/relationships/slide" Target="slides/slide8.xml"/><Relationship Id="rId36" Type="http://schemas.openxmlformats.org/officeDocument/2006/relationships/font" Target="fonts/Montserrat-boldItalic.fntdata"/><Relationship Id="rId17" Type="http://schemas.openxmlformats.org/officeDocument/2006/relationships/slide" Target="slides/slide11.xml"/><Relationship Id="rId39" Type="http://schemas.openxmlformats.org/officeDocument/2006/relationships/font" Target="fonts/MontserratLight-italic.fntdata"/><Relationship Id="rId16" Type="http://schemas.openxmlformats.org/officeDocument/2006/relationships/slide" Target="slides/slide10.xml"/><Relationship Id="rId38" Type="http://schemas.openxmlformats.org/officeDocument/2006/relationships/font" Target="fonts/MontserratLight-bold.fntdata"/><Relationship Id="rId19" Type="http://schemas.openxmlformats.org/officeDocument/2006/relationships/slide" Target="slides/slide13.xml"/><Relationship Id="rId18" Type="http://schemas.openxmlformats.org/officeDocument/2006/relationships/slide" Target="slides/slide12.xml"/></Relationships>
</file>

<file path=ppt/comments/comment1.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1" dt="2025-10-03T17:44:12.610">
    <p:pos x="6000" y="0"/>
    <p:text>add in 'economy' too? we say people, planet and the economy
economy would be recovery of materials and material value, reduced production costs by using recycled materials, job creation eg. repair, recycling etc, increased investment in recycling and circular electricals infrastructure, reduced waste management costs etc</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 name="Shape 116"/>
        <p:cNvGrpSpPr/>
        <p:nvPr/>
      </p:nvGrpSpPr>
      <p:grpSpPr>
        <a:xfrm>
          <a:off x="0" y="0"/>
          <a:ext cx="0" cy="0"/>
          <a:chOff x="0" y="0"/>
          <a:chExt cx="0" cy="0"/>
        </a:xfrm>
      </p:grpSpPr>
      <p:sp>
        <p:nvSpPr>
          <p:cNvPr id="117" name="Google Shape;117;g3395bc0bd97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8" name="Google Shape;118;g3395bc0bd97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4" name="Shape 194"/>
        <p:cNvGrpSpPr/>
        <p:nvPr/>
      </p:nvGrpSpPr>
      <p:grpSpPr>
        <a:xfrm>
          <a:off x="0" y="0"/>
          <a:ext cx="0" cy="0"/>
          <a:chOff x="0" y="0"/>
          <a:chExt cx="0" cy="0"/>
        </a:xfrm>
      </p:grpSpPr>
      <p:sp>
        <p:nvSpPr>
          <p:cNvPr id="195" name="Google Shape;195;g378ee2c824f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6" name="Google Shape;196;g378ee2c824f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GB">
                <a:solidFill>
                  <a:schemeClr val="dk1"/>
                </a:solidFill>
                <a:latin typeface="Montserrat"/>
                <a:ea typeface="Montserrat"/>
                <a:cs typeface="Montserrat"/>
                <a:sym typeface="Montserrat"/>
              </a:rPr>
              <a:t>N</a:t>
            </a:r>
            <a:r>
              <a:rPr b="1" lang="en-GB">
                <a:latin typeface="Montserrat"/>
                <a:ea typeface="Montserrat"/>
                <a:cs typeface="Montserrat"/>
                <a:sym typeface="Montserrat"/>
              </a:rPr>
              <a:t>otes:</a:t>
            </a:r>
            <a:endParaRPr>
              <a:latin typeface="Montserrat"/>
              <a:ea typeface="Montserrat"/>
              <a:cs typeface="Montserrat"/>
              <a:sym typeface="Montserrat"/>
            </a:endParaRPr>
          </a:p>
          <a:p>
            <a:pPr indent="-298450" lvl="0" marL="457200" rtl="0" algn="l">
              <a:spcBef>
                <a:spcPts val="0"/>
              </a:spcBef>
              <a:spcAft>
                <a:spcPts val="0"/>
              </a:spcAft>
              <a:buSzPts val="1100"/>
              <a:buFont typeface="Montserrat"/>
              <a:buChar char="●"/>
            </a:pPr>
            <a:r>
              <a:rPr lang="en-GB">
                <a:latin typeface="Montserrat"/>
                <a:ea typeface="Montserrat"/>
                <a:cs typeface="Montserrat"/>
                <a:sym typeface="Montserrat"/>
              </a:rPr>
              <a:t>The problem is growing even faster with the rise of ‘FastTech’ </a:t>
            </a:r>
            <a:r>
              <a:rPr lang="en-GB">
                <a:solidFill>
                  <a:schemeClr val="dk1"/>
                </a:solidFill>
                <a:latin typeface="Montserrat"/>
                <a:ea typeface="Montserrat"/>
                <a:cs typeface="Montserrat"/>
                <a:sym typeface="Montserrat"/>
              </a:rPr>
              <a:t>small, cheap electricals that cost on average less than £5 each</a:t>
            </a:r>
            <a:endParaRPr b="1">
              <a:latin typeface="Montserrat"/>
              <a:ea typeface="Montserrat"/>
              <a:cs typeface="Montserrat"/>
              <a:sym typeface="Montserrat"/>
            </a:endParaRPr>
          </a:p>
          <a:p>
            <a:pPr indent="-298450" lvl="0" marL="457200" rtl="0" algn="l">
              <a:spcBef>
                <a:spcPts val="0"/>
              </a:spcBef>
              <a:spcAft>
                <a:spcPts val="0"/>
              </a:spcAft>
              <a:buSzPts val="1100"/>
              <a:buFont typeface="Montserrat"/>
              <a:buChar char="●"/>
            </a:pPr>
            <a:r>
              <a:rPr lang="en-GB">
                <a:latin typeface="Montserrat"/>
                <a:ea typeface="Montserrat"/>
                <a:cs typeface="Montserrat"/>
                <a:sym typeface="Montserrat"/>
              </a:rPr>
              <a:t>like mini fans, vapes and fairy lights. Much like Fast Fashion, these electrical items are bought cheaply and then often binned quickly. </a:t>
            </a:r>
            <a:endParaRPr>
              <a:latin typeface="Montserrat"/>
              <a:ea typeface="Montserrat"/>
              <a:cs typeface="Montserrat"/>
              <a:sym typeface="Montserrat"/>
            </a:endParaRPr>
          </a:p>
          <a:p>
            <a:pPr indent="-298450" lvl="0" marL="457200" rtl="0" algn="l">
              <a:spcBef>
                <a:spcPts val="0"/>
              </a:spcBef>
              <a:spcAft>
                <a:spcPts val="0"/>
              </a:spcAft>
              <a:buSzPts val="1100"/>
              <a:buFont typeface="Montserrat"/>
              <a:buChar char="●"/>
            </a:pPr>
            <a:r>
              <a:rPr lang="en-GB">
                <a:latin typeface="Montserrat"/>
                <a:ea typeface="Montserrat"/>
                <a:cs typeface="Montserrat"/>
                <a:sym typeface="Montserrat"/>
              </a:rPr>
              <a:t>W</a:t>
            </a:r>
            <a:r>
              <a:rPr lang="en-GB">
                <a:latin typeface="Montserrat"/>
                <a:ea typeface="Montserrat"/>
                <a:cs typeface="Montserrat"/>
                <a:sym typeface="Montserrat"/>
              </a:rPr>
              <a:t>e bought 1.14 billion items of FastTech in the UK in the last year, and we binned 11 million of them every week.</a:t>
            </a:r>
            <a:endParaRPr>
              <a:latin typeface="Montserrat"/>
              <a:ea typeface="Montserrat"/>
              <a:cs typeface="Montserrat"/>
              <a:sym typeface="Montserrat"/>
            </a:endParaRPr>
          </a:p>
          <a:p>
            <a:pPr indent="0" lvl="0" marL="0" rtl="0" algn="l">
              <a:spcBef>
                <a:spcPts val="0"/>
              </a:spcBef>
              <a:spcAft>
                <a:spcPts val="0"/>
              </a:spcAft>
              <a:buNone/>
            </a:pPr>
            <a:r>
              <a:t/>
            </a:r>
            <a:endParaRPr>
              <a:latin typeface="Montserrat"/>
              <a:ea typeface="Montserrat"/>
              <a:cs typeface="Montserrat"/>
              <a:sym typeface="Montserrat"/>
            </a:endParaRPr>
          </a:p>
          <a:p>
            <a:pPr indent="0" lvl="0" marL="0" rtl="0" algn="l">
              <a:spcBef>
                <a:spcPts val="0"/>
              </a:spcBef>
              <a:spcAft>
                <a:spcPts val="0"/>
              </a:spcAft>
              <a:buNone/>
            </a:pPr>
            <a:r>
              <a:t/>
            </a:r>
            <a:endParaRPr>
              <a:latin typeface="Montserrat"/>
              <a:ea typeface="Montserrat"/>
              <a:cs typeface="Montserrat"/>
              <a:sym typeface="Montserrat"/>
            </a:endParaRPr>
          </a:p>
          <a:p>
            <a:pPr indent="0" lvl="0" marL="0" rtl="0" algn="l">
              <a:spcBef>
                <a:spcPts val="0"/>
              </a:spcBef>
              <a:spcAft>
                <a:spcPts val="0"/>
              </a:spcAft>
              <a:buNone/>
            </a:pPr>
            <a:r>
              <a:t/>
            </a:r>
            <a:endParaRPr>
              <a:latin typeface="Montserrat"/>
              <a:ea typeface="Montserrat"/>
              <a:cs typeface="Montserrat"/>
              <a:sym typeface="Montserrat"/>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2" name="Shape 202"/>
        <p:cNvGrpSpPr/>
        <p:nvPr/>
      </p:nvGrpSpPr>
      <p:grpSpPr>
        <a:xfrm>
          <a:off x="0" y="0"/>
          <a:ext cx="0" cy="0"/>
          <a:chOff x="0" y="0"/>
          <a:chExt cx="0" cy="0"/>
        </a:xfrm>
      </p:grpSpPr>
      <p:sp>
        <p:nvSpPr>
          <p:cNvPr id="203" name="Google Shape;203;g3395bc0bd97_0_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4" name="Google Shape;204;g3395bc0bd97_0_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GB">
                <a:solidFill>
                  <a:schemeClr val="dk1"/>
                </a:solidFill>
                <a:latin typeface="Montserrat"/>
                <a:ea typeface="Montserrat"/>
                <a:cs typeface="Montserrat"/>
                <a:sym typeface="Montserrat"/>
              </a:rPr>
              <a:t>N</a:t>
            </a:r>
            <a:r>
              <a:rPr b="1" lang="en-GB">
                <a:latin typeface="Montserrat"/>
                <a:ea typeface="Montserrat"/>
                <a:cs typeface="Montserrat"/>
                <a:sym typeface="Montserrat"/>
              </a:rPr>
              <a:t>otes:</a:t>
            </a:r>
            <a:endParaRPr b="1">
              <a:latin typeface="Montserrat"/>
              <a:ea typeface="Montserrat"/>
              <a:cs typeface="Montserrat"/>
              <a:sym typeface="Montserrat"/>
            </a:endParaRPr>
          </a:p>
          <a:p>
            <a:pPr indent="0" lvl="0" marL="0" rtl="0" algn="l">
              <a:spcBef>
                <a:spcPts val="0"/>
              </a:spcBef>
              <a:spcAft>
                <a:spcPts val="0"/>
              </a:spcAft>
              <a:buNone/>
            </a:pPr>
            <a:r>
              <a:t/>
            </a:r>
            <a:endParaRPr b="1">
              <a:latin typeface="Montserrat"/>
              <a:ea typeface="Montserrat"/>
              <a:cs typeface="Montserrat"/>
              <a:sym typeface="Montserrat"/>
            </a:endParaRPr>
          </a:p>
          <a:p>
            <a:pPr indent="0" lvl="0" marL="0" rtl="0" algn="l">
              <a:spcBef>
                <a:spcPts val="0"/>
              </a:spcBef>
              <a:spcAft>
                <a:spcPts val="0"/>
              </a:spcAft>
              <a:buNone/>
            </a:pPr>
            <a:r>
              <a:rPr i="1" lang="en-GB">
                <a:latin typeface="Montserrat"/>
                <a:ea typeface="Montserrat"/>
                <a:cs typeface="Montserrat"/>
                <a:sym typeface="Montserrat"/>
              </a:rPr>
              <a:t>Lost resources</a:t>
            </a:r>
            <a:endParaRPr>
              <a:solidFill>
                <a:srgbClr val="212529"/>
              </a:solidFill>
              <a:latin typeface="Montserrat"/>
              <a:ea typeface="Montserrat"/>
              <a:cs typeface="Montserrat"/>
              <a:sym typeface="Montserrat"/>
            </a:endParaRPr>
          </a:p>
          <a:p>
            <a:pPr indent="-298450" lvl="0" marL="457200" rtl="0" algn="l">
              <a:spcBef>
                <a:spcPts val="0"/>
              </a:spcBef>
              <a:spcAft>
                <a:spcPts val="0"/>
              </a:spcAft>
              <a:buClr>
                <a:srgbClr val="212529"/>
              </a:buClr>
              <a:buSzPts val="1100"/>
              <a:buFont typeface="Montserrat"/>
              <a:buChar char="●"/>
            </a:pPr>
            <a:r>
              <a:rPr lang="en-GB">
                <a:solidFill>
                  <a:srgbClr val="212529"/>
                </a:solidFill>
                <a:latin typeface="Montserrat"/>
                <a:ea typeface="Montserrat"/>
                <a:cs typeface="Montserrat"/>
                <a:sym typeface="Montserrat"/>
              </a:rPr>
              <a:t>If old electricals go to landfill, or are flytipped instead of being recycled, valuable resources are lost forever. That’s a big problem.</a:t>
            </a:r>
            <a:endParaRPr>
              <a:solidFill>
                <a:srgbClr val="212529"/>
              </a:solidFill>
              <a:latin typeface="Montserrat"/>
              <a:ea typeface="Montserrat"/>
              <a:cs typeface="Montserrat"/>
              <a:sym typeface="Montserrat"/>
            </a:endParaRPr>
          </a:p>
          <a:p>
            <a:pPr indent="-298450" lvl="0" marL="457200" rtl="0" algn="l">
              <a:spcBef>
                <a:spcPts val="0"/>
              </a:spcBef>
              <a:spcAft>
                <a:spcPts val="0"/>
              </a:spcAft>
              <a:buClr>
                <a:srgbClr val="212529"/>
              </a:buClr>
              <a:buSzPts val="1100"/>
              <a:buFont typeface="Montserrat"/>
              <a:buChar char="●"/>
            </a:pPr>
            <a:r>
              <a:rPr lang="en-GB">
                <a:solidFill>
                  <a:srgbClr val="212529"/>
                </a:solidFill>
                <a:latin typeface="Montserrat"/>
                <a:ea typeface="Montserrat"/>
                <a:cs typeface="Montserrat"/>
                <a:sym typeface="Montserrat"/>
              </a:rPr>
              <a:t>Discarded or hoarded household electricals cost the UK economy £488 million per year of lost valuable raw materials </a:t>
            </a:r>
            <a:r>
              <a:rPr baseline="30000" lang="en-GB">
                <a:solidFill>
                  <a:srgbClr val="212529"/>
                </a:solidFill>
                <a:latin typeface="Montserrat"/>
                <a:ea typeface="Montserrat"/>
                <a:cs typeface="Montserrat"/>
                <a:sym typeface="Montserrat"/>
              </a:rPr>
              <a:t>1</a:t>
            </a:r>
            <a:endParaRPr baseline="30000">
              <a:solidFill>
                <a:srgbClr val="212529"/>
              </a:solidFill>
              <a:latin typeface="Montserrat"/>
              <a:ea typeface="Montserrat"/>
              <a:cs typeface="Montserrat"/>
              <a:sym typeface="Montserrat"/>
            </a:endParaRPr>
          </a:p>
          <a:p>
            <a:pPr indent="-298450" lvl="0" marL="457200" rtl="0" algn="l">
              <a:spcBef>
                <a:spcPts val="0"/>
              </a:spcBef>
              <a:spcAft>
                <a:spcPts val="0"/>
              </a:spcAft>
              <a:buClr>
                <a:srgbClr val="212529"/>
              </a:buClr>
              <a:buSzPts val="1100"/>
              <a:buFont typeface="Montserrat"/>
              <a:buChar char="●"/>
            </a:pPr>
            <a:r>
              <a:rPr lang="en-GB">
                <a:solidFill>
                  <a:srgbClr val="202124"/>
                </a:solidFill>
                <a:latin typeface="Montserrat"/>
                <a:ea typeface="Montserrat"/>
                <a:cs typeface="Montserrat"/>
                <a:sym typeface="Montserrat"/>
              </a:rPr>
              <a:t>When the raw materials are recovered, they can be reused for other purposes or to make new things. What’s inside your broken kettle or dusty laptop could go on to become anything from solar panels to life saving medical equipment.</a:t>
            </a:r>
            <a:endParaRPr>
              <a:solidFill>
                <a:schemeClr val="dk1"/>
              </a:solidFill>
              <a:latin typeface="Montserrat"/>
              <a:ea typeface="Montserrat"/>
              <a:cs typeface="Montserrat"/>
              <a:sym typeface="Montserrat"/>
            </a:endParaRPr>
          </a:p>
          <a:p>
            <a:pPr indent="-298450" lvl="0" marL="457200" rtl="0" algn="l">
              <a:spcBef>
                <a:spcPts val="0"/>
              </a:spcBef>
              <a:spcAft>
                <a:spcPts val="0"/>
              </a:spcAft>
              <a:buClr>
                <a:schemeClr val="dk1"/>
              </a:buClr>
              <a:buSzPts val="1100"/>
              <a:buFont typeface="Montserrat"/>
              <a:buChar char="●"/>
            </a:pPr>
            <a:r>
              <a:rPr lang="en-GB">
                <a:solidFill>
                  <a:schemeClr val="dk1"/>
                </a:solidFill>
                <a:latin typeface="Montserrat"/>
                <a:ea typeface="Montserrat"/>
                <a:cs typeface="Montserrat"/>
                <a:sym typeface="Montserrat"/>
              </a:rPr>
              <a:t>That is why we are here to get the UK reusing, repairing, donating and recycling their old unwanted electricals.  </a:t>
            </a:r>
            <a:r>
              <a:rPr lang="en-GB">
                <a:solidFill>
                  <a:srgbClr val="212529"/>
                </a:solidFill>
                <a:highlight>
                  <a:schemeClr val="lt1"/>
                </a:highlight>
                <a:latin typeface="Montserrat"/>
                <a:ea typeface="Montserrat"/>
                <a:cs typeface="Montserrat"/>
                <a:sym typeface="Montserrat"/>
              </a:rPr>
              <a:t> </a:t>
            </a:r>
            <a:endParaRPr>
              <a:latin typeface="Montserrat"/>
              <a:ea typeface="Montserrat"/>
              <a:cs typeface="Montserrat"/>
              <a:sym typeface="Montserrat"/>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0" name="Shape 210"/>
        <p:cNvGrpSpPr/>
        <p:nvPr/>
      </p:nvGrpSpPr>
      <p:grpSpPr>
        <a:xfrm>
          <a:off x="0" y="0"/>
          <a:ext cx="0" cy="0"/>
          <a:chOff x="0" y="0"/>
          <a:chExt cx="0" cy="0"/>
        </a:xfrm>
      </p:grpSpPr>
      <p:sp>
        <p:nvSpPr>
          <p:cNvPr id="211" name="Google Shape;211;g3395bc0bd97_0_8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2" name="Google Shape;212;g3395bc0bd97_0_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GB">
                <a:solidFill>
                  <a:schemeClr val="dk1"/>
                </a:solidFill>
                <a:latin typeface="Montserrat"/>
                <a:ea typeface="Montserrat"/>
                <a:cs typeface="Montserrat"/>
                <a:sym typeface="Montserrat"/>
              </a:rPr>
              <a:t>N</a:t>
            </a:r>
            <a:r>
              <a:rPr b="1" lang="en-GB">
                <a:solidFill>
                  <a:schemeClr val="dk1"/>
                </a:solidFill>
                <a:latin typeface="Montserrat"/>
                <a:ea typeface="Montserrat"/>
                <a:cs typeface="Montserrat"/>
                <a:sym typeface="Montserrat"/>
              </a:rPr>
              <a:t>otes:</a:t>
            </a:r>
            <a:endParaRPr>
              <a:solidFill>
                <a:srgbClr val="212529"/>
              </a:solidFill>
              <a:latin typeface="Montserrat"/>
              <a:ea typeface="Montserrat"/>
              <a:cs typeface="Montserrat"/>
              <a:sym typeface="Montserrat"/>
            </a:endParaRPr>
          </a:p>
          <a:p>
            <a:pPr indent="-298450" lvl="0" marL="457200" rtl="0" algn="l">
              <a:spcBef>
                <a:spcPts val="0"/>
              </a:spcBef>
              <a:spcAft>
                <a:spcPts val="0"/>
              </a:spcAft>
              <a:buClr>
                <a:srgbClr val="212529"/>
              </a:buClr>
              <a:buSzPts val="1100"/>
              <a:buFont typeface="Montserrat"/>
              <a:buChar char="●"/>
            </a:pPr>
            <a:r>
              <a:rPr lang="en-GB">
                <a:solidFill>
                  <a:srgbClr val="212529"/>
                </a:solidFill>
                <a:latin typeface="Montserrat"/>
                <a:ea typeface="Montserrat"/>
                <a:cs typeface="Montserrat"/>
                <a:sym typeface="Montserrat"/>
              </a:rPr>
              <a:t>Binned batteries and electricals containing batteries, such as vapes and electric toothbrushes, are also causing dangerous fires when crushed or damaged in bin and recycling lorries. </a:t>
            </a:r>
            <a:endParaRPr>
              <a:solidFill>
                <a:srgbClr val="212529"/>
              </a:solidFill>
              <a:latin typeface="Montserrat"/>
              <a:ea typeface="Montserrat"/>
              <a:cs typeface="Montserrat"/>
              <a:sym typeface="Montserrat"/>
            </a:endParaRPr>
          </a:p>
          <a:p>
            <a:pPr indent="-298450" lvl="0" marL="457200" rtl="0" algn="l">
              <a:spcBef>
                <a:spcPts val="0"/>
              </a:spcBef>
              <a:spcAft>
                <a:spcPts val="0"/>
              </a:spcAft>
              <a:buClr>
                <a:srgbClr val="212529"/>
              </a:buClr>
              <a:buSzPts val="1100"/>
              <a:buFont typeface="Montserrat"/>
              <a:buChar char="●"/>
            </a:pPr>
            <a:r>
              <a:rPr lang="en-GB">
                <a:solidFill>
                  <a:srgbClr val="212529"/>
                </a:solidFill>
                <a:latin typeface="Montserrat"/>
                <a:ea typeface="Montserrat"/>
                <a:cs typeface="Montserrat"/>
                <a:sym typeface="Montserrat"/>
              </a:rPr>
              <a:t>This is a growing concern for local authorities across the UK, and puts fire services and local communities at risk.</a:t>
            </a:r>
            <a:endParaRPr>
              <a:solidFill>
                <a:srgbClr val="212529"/>
              </a:solidFill>
              <a:latin typeface="Montserrat"/>
              <a:ea typeface="Montserrat"/>
              <a:cs typeface="Montserrat"/>
              <a:sym typeface="Montserrat"/>
            </a:endParaRPr>
          </a:p>
          <a:p>
            <a:pPr indent="-298450" lvl="0" marL="457200" rtl="0" algn="l">
              <a:spcBef>
                <a:spcPts val="0"/>
              </a:spcBef>
              <a:spcAft>
                <a:spcPts val="0"/>
              </a:spcAft>
              <a:buClr>
                <a:srgbClr val="212529"/>
              </a:buClr>
              <a:buSzPts val="1100"/>
              <a:buFont typeface="Montserrat"/>
              <a:buChar char="●"/>
            </a:pPr>
            <a:r>
              <a:rPr lang="en-GB">
                <a:solidFill>
                  <a:srgbClr val="212529"/>
                </a:solidFill>
                <a:latin typeface="Montserrat"/>
                <a:ea typeface="Montserrat"/>
                <a:cs typeface="Montserrat"/>
                <a:sym typeface="Montserrat"/>
              </a:rPr>
              <a:t>How you can prevent this? </a:t>
            </a:r>
            <a:endParaRPr>
              <a:solidFill>
                <a:srgbClr val="212529"/>
              </a:solidFill>
              <a:latin typeface="Montserrat"/>
              <a:ea typeface="Montserrat"/>
              <a:cs typeface="Montserrat"/>
              <a:sym typeface="Montserrat"/>
            </a:endParaRPr>
          </a:p>
          <a:p>
            <a:pPr indent="-298450" lvl="0" marL="457200" rtl="0" algn="l">
              <a:spcBef>
                <a:spcPts val="0"/>
              </a:spcBef>
              <a:spcAft>
                <a:spcPts val="0"/>
              </a:spcAft>
              <a:buClr>
                <a:srgbClr val="212529"/>
              </a:buClr>
              <a:buSzPts val="1100"/>
              <a:buFont typeface="Montserrat"/>
              <a:buChar char="●"/>
            </a:pPr>
            <a:r>
              <a:rPr lang="en-GB">
                <a:solidFill>
                  <a:srgbClr val="212529"/>
                </a:solidFill>
                <a:latin typeface="Montserrat"/>
                <a:ea typeface="Montserrat"/>
                <a:cs typeface="Montserrat"/>
                <a:sym typeface="Montserrat"/>
              </a:rPr>
              <a:t>Never bin batteries or small electricals in </a:t>
            </a:r>
            <a:r>
              <a:rPr lang="en-GB">
                <a:solidFill>
                  <a:srgbClr val="212529"/>
                </a:solidFill>
                <a:latin typeface="Montserrat"/>
                <a:ea typeface="Montserrat"/>
                <a:cs typeface="Montserrat"/>
                <a:sym typeface="Montserrat"/>
              </a:rPr>
              <a:t>household</a:t>
            </a:r>
            <a:r>
              <a:rPr lang="en-GB">
                <a:solidFill>
                  <a:srgbClr val="212529"/>
                </a:solidFill>
                <a:latin typeface="Montserrat"/>
                <a:ea typeface="Montserrat"/>
                <a:cs typeface="Montserrat"/>
                <a:sym typeface="Montserrat"/>
              </a:rPr>
              <a:t> rubbish or recycling </a:t>
            </a:r>
            <a:endParaRPr>
              <a:solidFill>
                <a:srgbClr val="212529"/>
              </a:solidFill>
              <a:latin typeface="Montserrat"/>
              <a:ea typeface="Montserrat"/>
              <a:cs typeface="Montserrat"/>
              <a:sym typeface="Montserrat"/>
            </a:endParaRPr>
          </a:p>
          <a:p>
            <a:pPr indent="-298450" lvl="0" marL="457200" rtl="0" algn="l">
              <a:spcBef>
                <a:spcPts val="0"/>
              </a:spcBef>
              <a:spcAft>
                <a:spcPts val="0"/>
              </a:spcAft>
              <a:buClr>
                <a:srgbClr val="212529"/>
              </a:buClr>
              <a:buSzPts val="1100"/>
              <a:buFont typeface="Montserrat"/>
              <a:buChar char="●"/>
            </a:pPr>
            <a:r>
              <a:rPr lang="en-GB">
                <a:solidFill>
                  <a:srgbClr val="212529"/>
                </a:solidFill>
                <a:latin typeface="Montserrat"/>
                <a:ea typeface="Montserrat"/>
                <a:cs typeface="Montserrat"/>
                <a:sym typeface="Montserrat"/>
              </a:rPr>
              <a:t>Remove batteries safely from electricals where possible</a:t>
            </a:r>
            <a:endParaRPr>
              <a:solidFill>
                <a:srgbClr val="212529"/>
              </a:solidFill>
              <a:latin typeface="Montserrat"/>
              <a:ea typeface="Montserrat"/>
              <a:cs typeface="Montserrat"/>
              <a:sym typeface="Montserrat"/>
            </a:endParaRPr>
          </a:p>
          <a:p>
            <a:pPr indent="-298450" lvl="0" marL="457200" rtl="0" algn="l">
              <a:spcBef>
                <a:spcPts val="0"/>
              </a:spcBef>
              <a:spcAft>
                <a:spcPts val="0"/>
              </a:spcAft>
              <a:buClr>
                <a:srgbClr val="212529"/>
              </a:buClr>
              <a:buSzPts val="1100"/>
              <a:buFont typeface="Montserrat"/>
              <a:buChar char="●"/>
            </a:pPr>
            <a:r>
              <a:rPr lang="en-GB">
                <a:solidFill>
                  <a:srgbClr val="212529"/>
                </a:solidFill>
                <a:latin typeface="Montserrat"/>
                <a:ea typeface="Montserrat"/>
                <a:cs typeface="Montserrat"/>
                <a:sym typeface="Montserrat"/>
              </a:rPr>
              <a:t>Bag them up ready to recycle</a:t>
            </a:r>
            <a:endParaRPr>
              <a:solidFill>
                <a:srgbClr val="212529"/>
              </a:solidFill>
              <a:latin typeface="Montserrat"/>
              <a:ea typeface="Montserrat"/>
              <a:cs typeface="Montserrat"/>
              <a:sym typeface="Montserrat"/>
            </a:endParaRPr>
          </a:p>
          <a:p>
            <a:pPr indent="-298450" lvl="0" marL="457200" rtl="0" algn="l">
              <a:spcBef>
                <a:spcPts val="0"/>
              </a:spcBef>
              <a:spcAft>
                <a:spcPts val="0"/>
              </a:spcAft>
              <a:buClr>
                <a:srgbClr val="212529"/>
              </a:buClr>
              <a:buSzPts val="1100"/>
              <a:buFont typeface="Montserrat"/>
              <a:buChar char="●"/>
            </a:pPr>
            <a:r>
              <a:rPr lang="en-GB">
                <a:solidFill>
                  <a:srgbClr val="212529"/>
                </a:solidFill>
                <a:latin typeface="Montserrat"/>
                <a:ea typeface="Montserrat"/>
                <a:cs typeface="Montserrat"/>
                <a:sym typeface="Montserrat"/>
              </a:rPr>
              <a:t>Recycle them separately from your household waste and recycling  </a:t>
            </a:r>
            <a:endParaRPr>
              <a:solidFill>
                <a:srgbClr val="212529"/>
              </a:solidFill>
              <a:latin typeface="Montserrat"/>
              <a:ea typeface="Montserrat"/>
              <a:cs typeface="Montserrat"/>
              <a:sym typeface="Montserrat"/>
            </a:endParaRPr>
          </a:p>
          <a:p>
            <a:pPr indent="-298450" lvl="0" marL="457200" rtl="0" algn="l">
              <a:spcBef>
                <a:spcPts val="0"/>
              </a:spcBef>
              <a:spcAft>
                <a:spcPts val="0"/>
              </a:spcAft>
              <a:buClr>
                <a:srgbClr val="212529"/>
              </a:buClr>
              <a:buSzPts val="1100"/>
              <a:buFont typeface="Montserrat"/>
              <a:buChar char="●"/>
            </a:pPr>
            <a:r>
              <a:rPr lang="en-GB">
                <a:solidFill>
                  <a:srgbClr val="212529"/>
                </a:solidFill>
                <a:latin typeface="Montserrat"/>
                <a:ea typeface="Montserrat"/>
                <a:cs typeface="Montserrat"/>
                <a:sym typeface="Montserrat"/>
              </a:rPr>
              <a:t>Many retailers offer battery recycling </a:t>
            </a:r>
            <a:endParaRPr>
              <a:solidFill>
                <a:srgbClr val="212529"/>
              </a:solidFill>
              <a:latin typeface="Montserrat"/>
              <a:ea typeface="Montserrat"/>
              <a:cs typeface="Montserrat"/>
              <a:sym typeface="Montserrat"/>
            </a:endParaRPr>
          </a:p>
          <a:p>
            <a:pPr indent="-298450" lvl="0" marL="457200" rtl="0" algn="l">
              <a:spcBef>
                <a:spcPts val="0"/>
              </a:spcBef>
              <a:spcAft>
                <a:spcPts val="0"/>
              </a:spcAft>
              <a:buClr>
                <a:srgbClr val="212529"/>
              </a:buClr>
              <a:buSzPts val="1100"/>
              <a:buFont typeface="Montserrat"/>
              <a:buChar char="●"/>
            </a:pPr>
            <a:r>
              <a:rPr lang="en-GB">
                <a:solidFill>
                  <a:srgbClr val="212529"/>
                </a:solidFill>
                <a:latin typeface="Montserrat"/>
                <a:ea typeface="Montserrat"/>
                <a:cs typeface="Montserrat"/>
                <a:sym typeface="Montserrat"/>
              </a:rPr>
              <a:t>If you’re unable to remove your battery safely, just recycle it together with your old electricals</a:t>
            </a:r>
            <a:endParaRPr>
              <a:solidFill>
                <a:srgbClr val="212529"/>
              </a:solidFill>
              <a:latin typeface="Montserrat"/>
              <a:ea typeface="Montserrat"/>
              <a:cs typeface="Montserrat"/>
              <a:sym typeface="Montserrat"/>
            </a:endParaRPr>
          </a:p>
          <a:p>
            <a:pPr indent="0" lvl="0" marL="0" rtl="0" algn="l">
              <a:spcBef>
                <a:spcPts val="0"/>
              </a:spcBef>
              <a:spcAft>
                <a:spcPts val="0"/>
              </a:spcAft>
              <a:buNone/>
            </a:pPr>
            <a:r>
              <a:t/>
            </a:r>
            <a:endParaRPr>
              <a:solidFill>
                <a:srgbClr val="212529"/>
              </a:solidFill>
              <a:latin typeface="Montserrat"/>
              <a:ea typeface="Montserrat"/>
              <a:cs typeface="Montserrat"/>
              <a:sym typeface="Montserrat"/>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8" name="Shape 218"/>
        <p:cNvGrpSpPr/>
        <p:nvPr/>
      </p:nvGrpSpPr>
      <p:grpSpPr>
        <a:xfrm>
          <a:off x="0" y="0"/>
          <a:ext cx="0" cy="0"/>
          <a:chOff x="0" y="0"/>
          <a:chExt cx="0" cy="0"/>
        </a:xfrm>
      </p:grpSpPr>
      <p:sp>
        <p:nvSpPr>
          <p:cNvPr id="219" name="Google Shape;219;g3395bc0bd97_0_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0" name="Google Shape;220;g3395bc0bd97_0_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3" name="Shape 223"/>
        <p:cNvGrpSpPr/>
        <p:nvPr/>
      </p:nvGrpSpPr>
      <p:grpSpPr>
        <a:xfrm>
          <a:off x="0" y="0"/>
          <a:ext cx="0" cy="0"/>
          <a:chOff x="0" y="0"/>
          <a:chExt cx="0" cy="0"/>
        </a:xfrm>
      </p:grpSpPr>
      <p:sp>
        <p:nvSpPr>
          <p:cNvPr id="224" name="Google Shape;224;g3395bc0bd97_0_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5" name="Google Shape;225;g3395bc0bd97_0_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GB">
                <a:solidFill>
                  <a:schemeClr val="dk1"/>
                </a:solidFill>
                <a:latin typeface="Montserrat"/>
                <a:ea typeface="Montserrat"/>
                <a:cs typeface="Montserrat"/>
                <a:sym typeface="Montserrat"/>
              </a:rPr>
              <a:t>N</a:t>
            </a:r>
            <a:r>
              <a:rPr b="1" lang="en-GB">
                <a:latin typeface="Montserrat"/>
                <a:ea typeface="Montserrat"/>
                <a:cs typeface="Montserrat"/>
                <a:sym typeface="Montserrat"/>
              </a:rPr>
              <a:t>otes:</a:t>
            </a:r>
            <a:endParaRPr b="1">
              <a:latin typeface="Montserrat"/>
              <a:ea typeface="Montserrat"/>
              <a:cs typeface="Montserrat"/>
              <a:sym typeface="Montserrat"/>
            </a:endParaRPr>
          </a:p>
          <a:p>
            <a:pPr indent="0" lvl="0" marL="0" rtl="0" algn="l">
              <a:spcBef>
                <a:spcPts val="0"/>
              </a:spcBef>
              <a:spcAft>
                <a:spcPts val="0"/>
              </a:spcAft>
              <a:buNone/>
            </a:pPr>
            <a:r>
              <a:t/>
            </a:r>
            <a:endParaRPr b="1">
              <a:latin typeface="Montserrat"/>
              <a:ea typeface="Montserrat"/>
              <a:cs typeface="Montserrat"/>
              <a:sym typeface="Montserrat"/>
            </a:endParaRPr>
          </a:p>
          <a:p>
            <a:pPr indent="-298450" lvl="0" marL="457200" rtl="0" algn="l">
              <a:spcBef>
                <a:spcPts val="0"/>
              </a:spcBef>
              <a:spcAft>
                <a:spcPts val="0"/>
              </a:spcAft>
              <a:buClr>
                <a:schemeClr val="dk1"/>
              </a:buClr>
              <a:buSzPts val="1100"/>
              <a:buFont typeface="Montserrat"/>
              <a:buChar char="●"/>
            </a:pPr>
            <a:r>
              <a:rPr b="1" lang="en-GB">
                <a:solidFill>
                  <a:schemeClr val="dk1"/>
                </a:solidFill>
                <a:latin typeface="Montserrat"/>
                <a:ea typeface="Montserrat"/>
                <a:cs typeface="Montserrat"/>
                <a:sym typeface="Montserrat"/>
              </a:rPr>
              <a:t>Repair </a:t>
            </a:r>
            <a:r>
              <a:rPr lang="en-GB">
                <a:solidFill>
                  <a:schemeClr val="dk1"/>
                </a:solidFill>
                <a:latin typeface="Montserrat"/>
                <a:ea typeface="Montserrat"/>
                <a:cs typeface="Montserrat"/>
                <a:sym typeface="Montserrat"/>
              </a:rPr>
              <a:t> - before recycling old electrical items consider repairing them, it may be a quick fix. Make sure you are using a reputable repairer. </a:t>
            </a:r>
            <a:endParaRPr>
              <a:latin typeface="Montserrat"/>
              <a:ea typeface="Montserrat"/>
              <a:cs typeface="Montserrat"/>
              <a:sym typeface="Montserrat"/>
            </a:endParaRPr>
          </a:p>
          <a:p>
            <a:pPr indent="-298450" lvl="0" marL="457200" rtl="0" algn="l">
              <a:spcBef>
                <a:spcPts val="0"/>
              </a:spcBef>
              <a:spcAft>
                <a:spcPts val="0"/>
              </a:spcAft>
              <a:buSzPts val="1100"/>
              <a:buFont typeface="Montserrat"/>
              <a:buChar char="●"/>
            </a:pPr>
            <a:r>
              <a:rPr b="1" lang="en-GB">
                <a:latin typeface="Montserrat"/>
                <a:ea typeface="Montserrat"/>
                <a:cs typeface="Montserrat"/>
                <a:sym typeface="Montserrat"/>
              </a:rPr>
              <a:t>Donate</a:t>
            </a:r>
            <a:r>
              <a:rPr lang="en-GB">
                <a:latin typeface="Montserrat"/>
                <a:ea typeface="Montserrat"/>
                <a:cs typeface="Montserrat"/>
                <a:sym typeface="Montserrat"/>
              </a:rPr>
              <a:t> - </a:t>
            </a:r>
            <a:r>
              <a:rPr lang="en-GB">
                <a:solidFill>
                  <a:schemeClr val="dk1"/>
                </a:solidFill>
                <a:latin typeface="Montserrat"/>
                <a:ea typeface="Montserrat"/>
                <a:cs typeface="Montserrat"/>
                <a:sym typeface="Montserrat"/>
              </a:rPr>
              <a:t>y</a:t>
            </a:r>
            <a:r>
              <a:rPr lang="en-GB">
                <a:solidFill>
                  <a:schemeClr val="dk1"/>
                </a:solidFill>
                <a:latin typeface="Montserrat"/>
                <a:ea typeface="Montserrat"/>
                <a:cs typeface="Montserrat"/>
                <a:sym typeface="Montserrat"/>
              </a:rPr>
              <a:t>ou might not need your old electrical item, but someone else could. Check to see if your local charity shops accept electricals or reuse organisations like Freegle</a:t>
            </a:r>
            <a:endParaRPr>
              <a:solidFill>
                <a:schemeClr val="dk1"/>
              </a:solidFill>
              <a:latin typeface="Montserrat"/>
              <a:ea typeface="Montserrat"/>
              <a:cs typeface="Montserrat"/>
              <a:sym typeface="Montserrat"/>
            </a:endParaRPr>
          </a:p>
          <a:p>
            <a:pPr indent="-298450" lvl="0" marL="457200" rtl="0" algn="l">
              <a:spcBef>
                <a:spcPts val="0"/>
              </a:spcBef>
              <a:spcAft>
                <a:spcPts val="0"/>
              </a:spcAft>
              <a:buClr>
                <a:schemeClr val="dk1"/>
              </a:buClr>
              <a:buSzPts val="1100"/>
              <a:buFont typeface="Montserrat"/>
              <a:buChar char="●"/>
            </a:pPr>
            <a:r>
              <a:rPr b="1" lang="en-GB">
                <a:solidFill>
                  <a:schemeClr val="dk1"/>
                </a:solidFill>
                <a:latin typeface="Montserrat"/>
                <a:ea typeface="Montserrat"/>
                <a:cs typeface="Montserrat"/>
                <a:sym typeface="Montserrat"/>
              </a:rPr>
              <a:t>Selling</a:t>
            </a:r>
            <a:r>
              <a:rPr lang="en-GB">
                <a:solidFill>
                  <a:schemeClr val="dk1"/>
                </a:solidFill>
                <a:latin typeface="Montserrat"/>
                <a:ea typeface="Montserrat"/>
                <a:cs typeface="Montserrat"/>
                <a:sym typeface="Montserrat"/>
              </a:rPr>
              <a:t> working electricals is a good way to bring in some extra money and also help those who can’t afford to buy new. </a:t>
            </a:r>
            <a:endParaRPr>
              <a:solidFill>
                <a:schemeClr val="dk1"/>
              </a:solidFill>
              <a:latin typeface="Montserrat"/>
              <a:ea typeface="Montserrat"/>
              <a:cs typeface="Montserrat"/>
              <a:sym typeface="Montserrat"/>
            </a:endParaRPr>
          </a:p>
          <a:p>
            <a:pPr indent="-298450" lvl="0" marL="457200" rtl="0" algn="l">
              <a:spcBef>
                <a:spcPts val="0"/>
              </a:spcBef>
              <a:spcAft>
                <a:spcPts val="0"/>
              </a:spcAft>
              <a:buClr>
                <a:schemeClr val="dk1"/>
              </a:buClr>
              <a:buSzPts val="1100"/>
              <a:buFont typeface="Montserrat"/>
              <a:buChar char="●"/>
            </a:pPr>
            <a:r>
              <a:rPr b="1" lang="en-GB">
                <a:solidFill>
                  <a:schemeClr val="dk1"/>
                </a:solidFill>
                <a:latin typeface="Montserrat"/>
                <a:ea typeface="Montserrat"/>
                <a:cs typeface="Montserrat"/>
                <a:sym typeface="Montserrat"/>
              </a:rPr>
              <a:t>Recycle</a:t>
            </a:r>
            <a:r>
              <a:rPr lang="en-GB">
                <a:solidFill>
                  <a:schemeClr val="dk1"/>
                </a:solidFill>
                <a:latin typeface="Montserrat"/>
                <a:ea typeface="Montserrat"/>
                <a:cs typeface="Montserrat"/>
                <a:sym typeface="Montserrat"/>
              </a:rPr>
              <a:t> anything that can’t be fixed.</a:t>
            </a:r>
            <a:endParaRPr>
              <a:solidFill>
                <a:schemeClr val="dk1"/>
              </a:solidFill>
              <a:latin typeface="Montserrat"/>
              <a:ea typeface="Montserrat"/>
              <a:cs typeface="Montserrat"/>
              <a:sym typeface="Montserrat"/>
            </a:endParaRPr>
          </a:p>
          <a:p>
            <a:pPr indent="0" lvl="0" marL="0" rtl="0" algn="l">
              <a:spcBef>
                <a:spcPts val="0"/>
              </a:spcBef>
              <a:spcAft>
                <a:spcPts val="0"/>
              </a:spcAft>
              <a:buNone/>
            </a:pPr>
            <a:r>
              <a:t/>
            </a:r>
            <a:endParaRPr>
              <a:solidFill>
                <a:srgbClr val="222222"/>
              </a:solidFill>
              <a:latin typeface="Montserrat"/>
              <a:ea typeface="Montserrat"/>
              <a:cs typeface="Montserrat"/>
              <a:sym typeface="Montserrat"/>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1" name="Shape 231"/>
        <p:cNvGrpSpPr/>
        <p:nvPr/>
      </p:nvGrpSpPr>
      <p:grpSpPr>
        <a:xfrm>
          <a:off x="0" y="0"/>
          <a:ext cx="0" cy="0"/>
          <a:chOff x="0" y="0"/>
          <a:chExt cx="0" cy="0"/>
        </a:xfrm>
      </p:grpSpPr>
      <p:sp>
        <p:nvSpPr>
          <p:cNvPr id="232" name="Google Shape;232;g3395bc0bd97_0_1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3" name="Google Shape;233;g3395bc0bd97_0_1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GB">
                <a:latin typeface="Montserrat"/>
                <a:ea typeface="Montserrat"/>
                <a:cs typeface="Montserrat"/>
                <a:sym typeface="Montserrat"/>
              </a:rPr>
              <a:t>N</a:t>
            </a:r>
            <a:r>
              <a:rPr b="1" lang="en-GB">
                <a:latin typeface="Montserrat"/>
                <a:ea typeface="Montserrat"/>
                <a:cs typeface="Montserrat"/>
                <a:sym typeface="Montserrat"/>
              </a:rPr>
              <a:t>otes:</a:t>
            </a:r>
            <a:endParaRPr b="1">
              <a:latin typeface="Montserrat"/>
              <a:ea typeface="Montserrat"/>
              <a:cs typeface="Montserrat"/>
              <a:sym typeface="Montserrat"/>
            </a:endParaRPr>
          </a:p>
          <a:p>
            <a:pPr indent="0" lvl="0" marL="0" rtl="0" algn="l">
              <a:spcBef>
                <a:spcPts val="0"/>
              </a:spcBef>
              <a:spcAft>
                <a:spcPts val="0"/>
              </a:spcAft>
              <a:buNone/>
            </a:pPr>
            <a:r>
              <a:t/>
            </a:r>
            <a:endParaRPr b="1">
              <a:latin typeface="Montserrat"/>
              <a:ea typeface="Montserrat"/>
              <a:cs typeface="Montserrat"/>
              <a:sym typeface="Montserrat"/>
            </a:endParaRPr>
          </a:p>
          <a:p>
            <a:pPr indent="-298450" lvl="0" marL="457200" rtl="0" algn="l">
              <a:spcBef>
                <a:spcPts val="0"/>
              </a:spcBef>
              <a:spcAft>
                <a:spcPts val="0"/>
              </a:spcAft>
              <a:buSzPts val="1100"/>
              <a:buFont typeface="Montserrat"/>
              <a:buChar char="●"/>
            </a:pPr>
            <a:r>
              <a:rPr lang="en-GB">
                <a:latin typeface="Montserrat"/>
                <a:ea typeface="Montserrat"/>
                <a:cs typeface="Montserrat"/>
                <a:sym typeface="Montserrat"/>
              </a:rPr>
              <a:t>The Recycle Your Electricals website has a handy Recycling Locator with 30,000 drop off points where you can enter your postcode and find your nearest options.</a:t>
            </a:r>
            <a:endParaRPr>
              <a:latin typeface="Montserrat"/>
              <a:ea typeface="Montserrat"/>
              <a:cs typeface="Montserrat"/>
              <a:sym typeface="Montserrat"/>
            </a:endParaRPr>
          </a:p>
          <a:p>
            <a:pPr indent="-298450" lvl="0" marL="457200" rtl="0" algn="l">
              <a:spcBef>
                <a:spcPts val="0"/>
              </a:spcBef>
              <a:spcAft>
                <a:spcPts val="0"/>
              </a:spcAft>
              <a:buSzPts val="1100"/>
              <a:buFont typeface="Montserrat"/>
              <a:buChar char="●"/>
            </a:pPr>
            <a:r>
              <a:rPr lang="en-GB">
                <a:latin typeface="Montserrat"/>
                <a:ea typeface="Montserrat"/>
                <a:cs typeface="Montserrat"/>
                <a:sym typeface="Montserrat"/>
              </a:rPr>
              <a:t>You can narrow your search by item and also by repair, donate or recycling. </a:t>
            </a:r>
            <a:endParaRPr>
              <a:latin typeface="Montserrat"/>
              <a:ea typeface="Montserrat"/>
              <a:cs typeface="Montserrat"/>
              <a:sym typeface="Montserrat"/>
            </a:endParaRPr>
          </a:p>
          <a:p>
            <a:pPr indent="0" lvl="0" marL="0" rtl="0" algn="l">
              <a:spcBef>
                <a:spcPts val="0"/>
              </a:spcBef>
              <a:spcAft>
                <a:spcPts val="0"/>
              </a:spcAft>
              <a:buNone/>
            </a:pPr>
            <a:r>
              <a:t/>
            </a:r>
            <a:endParaRPr>
              <a:latin typeface="Montserrat"/>
              <a:ea typeface="Montserrat"/>
              <a:cs typeface="Montserrat"/>
              <a:sym typeface="Montserrat"/>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8" name="Shape 238"/>
        <p:cNvGrpSpPr/>
        <p:nvPr/>
      </p:nvGrpSpPr>
      <p:grpSpPr>
        <a:xfrm>
          <a:off x="0" y="0"/>
          <a:ext cx="0" cy="0"/>
          <a:chOff x="0" y="0"/>
          <a:chExt cx="0" cy="0"/>
        </a:xfrm>
      </p:grpSpPr>
      <p:sp>
        <p:nvSpPr>
          <p:cNvPr id="239" name="Google Shape;239;g37ba2fdf9ad_0_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0" name="Google Shape;240;g37ba2fdf9ad_0_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GB">
                <a:latin typeface="Montserrat"/>
                <a:ea typeface="Montserrat"/>
                <a:cs typeface="Montserrat"/>
                <a:sym typeface="Montserrat"/>
              </a:rPr>
              <a:t>Notes</a:t>
            </a:r>
            <a:endParaRPr b="1">
              <a:latin typeface="Montserrat"/>
              <a:ea typeface="Montserrat"/>
              <a:cs typeface="Montserrat"/>
              <a:sym typeface="Montserrat"/>
            </a:endParaRPr>
          </a:p>
          <a:p>
            <a:pPr indent="-298450" lvl="0" marL="457200" rtl="0" algn="l">
              <a:spcBef>
                <a:spcPts val="0"/>
              </a:spcBef>
              <a:spcAft>
                <a:spcPts val="0"/>
              </a:spcAft>
              <a:buSzPts val="1100"/>
              <a:buFont typeface="Montserrat"/>
              <a:buChar char="●"/>
            </a:pPr>
            <a:r>
              <a:rPr lang="en-GB">
                <a:latin typeface="Montserrat"/>
                <a:ea typeface="Montserrat"/>
                <a:cs typeface="Montserrat"/>
                <a:sym typeface="Montserrat"/>
              </a:rPr>
              <a:t>There are many </a:t>
            </a:r>
            <a:r>
              <a:rPr lang="en-GB">
                <a:latin typeface="Montserrat"/>
                <a:ea typeface="Montserrat"/>
                <a:cs typeface="Montserrat"/>
                <a:sym typeface="Montserrat"/>
              </a:rPr>
              <a:t>different</a:t>
            </a:r>
            <a:r>
              <a:rPr lang="en-GB">
                <a:latin typeface="Montserrat"/>
                <a:ea typeface="Montserrat"/>
                <a:cs typeface="Montserrat"/>
                <a:sym typeface="Montserrat"/>
              </a:rPr>
              <a:t> options in your local area </a:t>
            </a:r>
            <a:endParaRPr>
              <a:latin typeface="Montserrat"/>
              <a:ea typeface="Montserrat"/>
              <a:cs typeface="Montserrat"/>
              <a:sym typeface="Montserrat"/>
            </a:endParaRPr>
          </a:p>
          <a:p>
            <a:pPr indent="-298450" lvl="0" marL="457200" rtl="0" algn="l">
              <a:spcBef>
                <a:spcPts val="0"/>
              </a:spcBef>
              <a:spcAft>
                <a:spcPts val="0"/>
              </a:spcAft>
              <a:buClr>
                <a:schemeClr val="dk1"/>
              </a:buClr>
              <a:buSzPts val="1100"/>
              <a:buFont typeface="Montserrat"/>
              <a:buChar char="●"/>
            </a:pPr>
            <a:r>
              <a:rPr lang="en-GB">
                <a:solidFill>
                  <a:schemeClr val="dk1"/>
                </a:solidFill>
                <a:latin typeface="Montserrat"/>
                <a:ea typeface="Montserrat"/>
                <a:cs typeface="Montserrat"/>
                <a:sym typeface="Montserrat"/>
              </a:rPr>
              <a:t>This includes charities taking electricals, reuse organisations, shops and recycling centres, on the street and in community bring banks. </a:t>
            </a:r>
            <a:endParaRPr>
              <a:solidFill>
                <a:schemeClr val="dk1"/>
              </a:solidFill>
              <a:latin typeface="Montserrat"/>
              <a:ea typeface="Montserrat"/>
              <a:cs typeface="Montserrat"/>
              <a:sym typeface="Montserrat"/>
            </a:endParaRPr>
          </a:p>
          <a:p>
            <a:pPr indent="-298450" lvl="0" marL="457200" rtl="0" algn="l">
              <a:spcBef>
                <a:spcPts val="0"/>
              </a:spcBef>
              <a:spcAft>
                <a:spcPts val="0"/>
              </a:spcAft>
              <a:buClr>
                <a:schemeClr val="dk1"/>
              </a:buClr>
              <a:buSzPts val="1100"/>
              <a:buFont typeface="Montserrat"/>
              <a:buChar char="●"/>
            </a:pPr>
            <a:r>
              <a:rPr lang="en-GB">
                <a:solidFill>
                  <a:schemeClr val="dk1"/>
                </a:solidFill>
                <a:latin typeface="Montserrat"/>
                <a:ea typeface="Montserrat"/>
                <a:cs typeface="Montserrat"/>
                <a:sym typeface="Montserrat"/>
              </a:rPr>
              <a:t>Also check to see if you have kerbside collection - some local authorities collect electricals from your doorstep.</a:t>
            </a:r>
            <a:endParaRPr>
              <a:latin typeface="Montserrat"/>
              <a:ea typeface="Montserrat"/>
              <a:cs typeface="Montserrat"/>
              <a:sym typeface="Montserrat"/>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8" name="Shape 248"/>
        <p:cNvGrpSpPr/>
        <p:nvPr/>
      </p:nvGrpSpPr>
      <p:grpSpPr>
        <a:xfrm>
          <a:off x="0" y="0"/>
          <a:ext cx="0" cy="0"/>
          <a:chOff x="0" y="0"/>
          <a:chExt cx="0" cy="0"/>
        </a:xfrm>
      </p:grpSpPr>
      <p:sp>
        <p:nvSpPr>
          <p:cNvPr id="249" name="Google Shape;249;g3395bc0bd97_0_10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0" name="Google Shape;250;g3395bc0bd97_0_1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GB">
                <a:latin typeface="Montserrat"/>
                <a:ea typeface="Montserrat"/>
                <a:cs typeface="Montserrat"/>
                <a:sym typeface="Montserrat"/>
              </a:rPr>
              <a:t>N</a:t>
            </a:r>
            <a:r>
              <a:rPr b="1" lang="en-GB">
                <a:latin typeface="Montserrat"/>
                <a:ea typeface="Montserrat"/>
                <a:cs typeface="Montserrat"/>
                <a:sym typeface="Montserrat"/>
              </a:rPr>
              <a:t>otes:</a:t>
            </a:r>
            <a:endParaRPr b="1">
              <a:latin typeface="Montserrat"/>
              <a:ea typeface="Montserrat"/>
              <a:cs typeface="Montserrat"/>
              <a:sym typeface="Montserrat"/>
            </a:endParaRPr>
          </a:p>
          <a:p>
            <a:pPr indent="0" lvl="0" marL="0" rtl="0" algn="l">
              <a:spcBef>
                <a:spcPts val="0"/>
              </a:spcBef>
              <a:spcAft>
                <a:spcPts val="0"/>
              </a:spcAft>
              <a:buNone/>
            </a:pPr>
            <a:r>
              <a:t/>
            </a:r>
            <a:endParaRPr b="1">
              <a:latin typeface="Montserrat"/>
              <a:ea typeface="Montserrat"/>
              <a:cs typeface="Montserrat"/>
              <a:sym typeface="Montserrat"/>
            </a:endParaRPr>
          </a:p>
          <a:p>
            <a:pPr indent="-298450" lvl="0" marL="457200" rtl="0" algn="l">
              <a:spcBef>
                <a:spcPts val="0"/>
              </a:spcBef>
              <a:spcAft>
                <a:spcPts val="0"/>
              </a:spcAft>
              <a:buSzPts val="1100"/>
              <a:buFont typeface="Montserrat"/>
              <a:buChar char="●"/>
            </a:pPr>
            <a:r>
              <a:rPr lang="en-GB">
                <a:latin typeface="Montserrat"/>
                <a:ea typeface="Montserrat"/>
                <a:cs typeface="Montserrat"/>
                <a:sym typeface="Montserrat"/>
              </a:rPr>
              <a:t>HypnoCat will explain exactly how the process for electrical recycling works</a:t>
            </a:r>
            <a:endParaRPr>
              <a:latin typeface="Montserrat"/>
              <a:ea typeface="Montserrat"/>
              <a:cs typeface="Montserrat"/>
              <a:sym typeface="Montserrat"/>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4" name="Shape 254"/>
        <p:cNvGrpSpPr/>
        <p:nvPr/>
      </p:nvGrpSpPr>
      <p:grpSpPr>
        <a:xfrm>
          <a:off x="0" y="0"/>
          <a:ext cx="0" cy="0"/>
          <a:chOff x="0" y="0"/>
          <a:chExt cx="0" cy="0"/>
        </a:xfrm>
      </p:grpSpPr>
      <p:sp>
        <p:nvSpPr>
          <p:cNvPr id="255" name="Google Shape;255;g378ee2c824f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6" name="Google Shape;256;g378ee2c824f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latin typeface="Montserrat"/>
                <a:ea typeface="Montserrat"/>
                <a:cs typeface="Montserrat"/>
                <a:sym typeface="Montserrat"/>
              </a:rPr>
              <a:t>Your old electricals aren’t just clutter – they’re full of potential. If they go in the bin, they’re lost forever – and that’s a massive loss for people and the planet.</a:t>
            </a:r>
            <a:endParaRPr>
              <a:latin typeface="Montserrat"/>
              <a:ea typeface="Montserrat"/>
              <a:cs typeface="Montserrat"/>
              <a:sym typeface="Montserrat"/>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9" name="Shape 259"/>
        <p:cNvGrpSpPr/>
        <p:nvPr/>
      </p:nvGrpSpPr>
      <p:grpSpPr>
        <a:xfrm>
          <a:off x="0" y="0"/>
          <a:ext cx="0" cy="0"/>
          <a:chOff x="0" y="0"/>
          <a:chExt cx="0" cy="0"/>
        </a:xfrm>
      </p:grpSpPr>
      <p:sp>
        <p:nvSpPr>
          <p:cNvPr id="260" name="Google Shape;260;g3395bc0bd97_0_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1" name="Google Shape;261;g3395bc0bd97_0_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GB">
                <a:solidFill>
                  <a:srgbClr val="212529"/>
                </a:solidFill>
                <a:latin typeface="Montserrat"/>
                <a:ea typeface="Montserrat"/>
                <a:cs typeface="Montserrat"/>
                <a:sym typeface="Montserrat"/>
              </a:rPr>
              <a:t>Notes:</a:t>
            </a:r>
            <a:endParaRPr b="1">
              <a:solidFill>
                <a:srgbClr val="212529"/>
              </a:solidFill>
              <a:latin typeface="Montserrat"/>
              <a:ea typeface="Montserrat"/>
              <a:cs typeface="Montserrat"/>
              <a:sym typeface="Montserrat"/>
            </a:endParaRPr>
          </a:p>
          <a:p>
            <a:pPr indent="0" lvl="0" marL="0" rtl="0" algn="l">
              <a:spcBef>
                <a:spcPts val="0"/>
              </a:spcBef>
              <a:spcAft>
                <a:spcPts val="0"/>
              </a:spcAft>
              <a:buNone/>
            </a:pPr>
            <a:r>
              <a:t/>
            </a:r>
            <a:endParaRPr>
              <a:solidFill>
                <a:srgbClr val="212529"/>
              </a:solidFill>
              <a:latin typeface="Montserrat"/>
              <a:ea typeface="Montserrat"/>
              <a:cs typeface="Montserrat"/>
              <a:sym typeface="Montserrat"/>
            </a:endParaRPr>
          </a:p>
          <a:p>
            <a:pPr indent="-298450" lvl="0" marL="457200" rtl="0" algn="l">
              <a:spcBef>
                <a:spcPts val="0"/>
              </a:spcBef>
              <a:spcAft>
                <a:spcPts val="0"/>
              </a:spcAft>
              <a:buClr>
                <a:srgbClr val="212529"/>
              </a:buClr>
              <a:buSzPts val="1100"/>
              <a:buFont typeface="Montserrat"/>
              <a:buChar char="●"/>
            </a:pPr>
            <a:r>
              <a:rPr lang="en-GB">
                <a:solidFill>
                  <a:srgbClr val="212529"/>
                </a:solidFill>
                <a:latin typeface="Montserrat"/>
                <a:ea typeface="Montserrat"/>
                <a:cs typeface="Montserrat"/>
                <a:sym typeface="Montserrat"/>
              </a:rPr>
              <a:t>Repairing, donating and recycling is good for the community</a:t>
            </a:r>
            <a:endParaRPr>
              <a:solidFill>
                <a:srgbClr val="212529"/>
              </a:solidFill>
              <a:latin typeface="Montserrat"/>
              <a:ea typeface="Montserrat"/>
              <a:cs typeface="Montserrat"/>
              <a:sym typeface="Montserrat"/>
            </a:endParaRPr>
          </a:p>
          <a:p>
            <a:pPr indent="-298450" lvl="0" marL="457200" rtl="0" algn="l">
              <a:spcBef>
                <a:spcPts val="0"/>
              </a:spcBef>
              <a:spcAft>
                <a:spcPts val="0"/>
              </a:spcAft>
              <a:buClr>
                <a:srgbClr val="212529"/>
              </a:buClr>
              <a:buSzPts val="1100"/>
              <a:buFont typeface="Montserrat"/>
              <a:buChar char="●"/>
            </a:pPr>
            <a:r>
              <a:rPr lang="en-GB">
                <a:solidFill>
                  <a:srgbClr val="212529"/>
                </a:solidFill>
                <a:latin typeface="Montserrat"/>
                <a:ea typeface="Montserrat"/>
                <a:cs typeface="Montserrat"/>
                <a:sym typeface="Montserrat"/>
              </a:rPr>
              <a:t>It helps people who are digitally excluded become connected, secondary markets make electricals cheaper and can be a source of income </a:t>
            </a:r>
            <a:r>
              <a:rPr lang="en-GB">
                <a:solidFill>
                  <a:srgbClr val="212529"/>
                </a:solidFill>
                <a:latin typeface="Montserrat"/>
                <a:ea typeface="Montserrat"/>
                <a:cs typeface="Montserrat"/>
                <a:sym typeface="Montserrat"/>
              </a:rPr>
              <a:t>.</a:t>
            </a:r>
            <a:endParaRPr>
              <a:solidFill>
                <a:srgbClr val="212529"/>
              </a:solidFill>
              <a:latin typeface="Montserrat"/>
              <a:ea typeface="Montserrat"/>
              <a:cs typeface="Montserrat"/>
              <a:sym typeface="Montserrat"/>
            </a:endParaRPr>
          </a:p>
          <a:p>
            <a:pPr indent="-298450" lvl="0" marL="457200" rtl="0" algn="l">
              <a:spcBef>
                <a:spcPts val="0"/>
              </a:spcBef>
              <a:spcAft>
                <a:spcPts val="0"/>
              </a:spcAft>
              <a:buClr>
                <a:srgbClr val="212529"/>
              </a:buClr>
              <a:buSzPts val="1100"/>
              <a:buFont typeface="Montserrat"/>
              <a:buChar char="●"/>
            </a:pPr>
            <a:r>
              <a:rPr lang="en-GB">
                <a:solidFill>
                  <a:srgbClr val="212529"/>
                </a:solidFill>
                <a:latin typeface="Montserrat"/>
                <a:ea typeface="Montserrat"/>
                <a:cs typeface="Montserrat"/>
                <a:sym typeface="Montserrat"/>
              </a:rPr>
              <a:t>Decluttering is good for your </a:t>
            </a:r>
            <a:r>
              <a:rPr lang="en-GB">
                <a:solidFill>
                  <a:srgbClr val="212529"/>
                </a:solidFill>
                <a:latin typeface="Montserrat"/>
                <a:ea typeface="Montserrat"/>
                <a:cs typeface="Montserrat"/>
                <a:sym typeface="Montserrat"/>
              </a:rPr>
              <a:t>wellbeing and encourages sustainable behaviour within your community</a:t>
            </a:r>
            <a:endParaRPr>
              <a:solidFill>
                <a:srgbClr val="212529"/>
              </a:solidFill>
              <a:latin typeface="Montserrat"/>
              <a:ea typeface="Montserrat"/>
              <a:cs typeface="Montserrat"/>
              <a:sym typeface="Montserrat"/>
            </a:endParaRPr>
          </a:p>
          <a:p>
            <a:pPr indent="-298450" lvl="0" marL="457200" rtl="0" algn="l">
              <a:spcBef>
                <a:spcPts val="0"/>
              </a:spcBef>
              <a:spcAft>
                <a:spcPts val="0"/>
              </a:spcAft>
              <a:buClr>
                <a:srgbClr val="212529"/>
              </a:buClr>
              <a:buSzPts val="1100"/>
              <a:buFont typeface="Montserrat"/>
              <a:buChar char="●"/>
            </a:pPr>
            <a:r>
              <a:rPr lang="en-GB">
                <a:solidFill>
                  <a:srgbClr val="212529"/>
                </a:solidFill>
                <a:latin typeface="Montserrat"/>
                <a:ea typeface="Montserrat"/>
                <a:cs typeface="Montserrat"/>
                <a:sym typeface="Montserrat"/>
              </a:rPr>
              <a:t>Borrowing and sharing and repairing electricals instead of buying fosters stronger community ties </a:t>
            </a:r>
            <a:endParaRPr>
              <a:solidFill>
                <a:srgbClr val="212529"/>
              </a:solidFill>
              <a:latin typeface="Montserrat"/>
              <a:ea typeface="Montserrat"/>
              <a:cs typeface="Montserrat"/>
              <a:sym typeface="Montserrat"/>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 name="Shape 123"/>
        <p:cNvGrpSpPr/>
        <p:nvPr/>
      </p:nvGrpSpPr>
      <p:grpSpPr>
        <a:xfrm>
          <a:off x="0" y="0"/>
          <a:ext cx="0" cy="0"/>
          <a:chOff x="0" y="0"/>
          <a:chExt cx="0" cy="0"/>
        </a:xfrm>
      </p:grpSpPr>
      <p:sp>
        <p:nvSpPr>
          <p:cNvPr id="124" name="Google Shape;124;g3395bc0bd97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5" name="Google Shape;125;g3395bc0bd97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GB">
                <a:solidFill>
                  <a:schemeClr val="dk1"/>
                </a:solidFill>
                <a:latin typeface="Montserrat"/>
                <a:ea typeface="Montserrat"/>
                <a:cs typeface="Montserrat"/>
                <a:sym typeface="Montserrat"/>
              </a:rPr>
              <a:t>Notes:</a:t>
            </a:r>
            <a:endParaRPr b="1">
              <a:solidFill>
                <a:schemeClr val="dk1"/>
              </a:solidFill>
              <a:latin typeface="Montserrat"/>
              <a:ea typeface="Montserrat"/>
              <a:cs typeface="Montserrat"/>
              <a:sym typeface="Montserrat"/>
            </a:endParaRPr>
          </a:p>
          <a:p>
            <a:pPr indent="-298450" lvl="0" marL="457200" rtl="0" algn="l">
              <a:spcBef>
                <a:spcPts val="0"/>
              </a:spcBef>
              <a:spcAft>
                <a:spcPts val="0"/>
              </a:spcAft>
              <a:buClr>
                <a:schemeClr val="dk1"/>
              </a:buClr>
              <a:buSzPts val="1100"/>
              <a:buFont typeface="Montserrat"/>
              <a:buChar char="●"/>
            </a:pPr>
            <a:r>
              <a:rPr lang="en-GB">
                <a:solidFill>
                  <a:schemeClr val="dk1"/>
                </a:solidFill>
                <a:latin typeface="Montserrat"/>
                <a:ea typeface="Montserrat"/>
                <a:cs typeface="Montserrat"/>
                <a:sym typeface="Montserrat"/>
              </a:rPr>
              <a:t>Meet HypnoCat - Recycle Your Electricals pink fluffy, hypnotic mascot </a:t>
            </a:r>
            <a:endParaRPr>
              <a:solidFill>
                <a:schemeClr val="dk1"/>
              </a:solidFill>
              <a:latin typeface="Montserrat"/>
              <a:ea typeface="Montserrat"/>
              <a:cs typeface="Montserrat"/>
              <a:sym typeface="Montserrat"/>
            </a:endParaRPr>
          </a:p>
          <a:p>
            <a:pPr indent="-298450" lvl="0" marL="457200" rtl="0" algn="l">
              <a:spcBef>
                <a:spcPts val="0"/>
              </a:spcBef>
              <a:spcAft>
                <a:spcPts val="0"/>
              </a:spcAft>
              <a:buClr>
                <a:schemeClr val="dk1"/>
              </a:buClr>
              <a:buSzPts val="1100"/>
              <a:buFont typeface="Montserrat"/>
              <a:buChar char="●"/>
            </a:pPr>
            <a:r>
              <a:rPr lang="en-GB">
                <a:solidFill>
                  <a:schemeClr val="dk1"/>
                </a:solidFill>
                <a:latin typeface="Montserrat"/>
                <a:ea typeface="Montserrat"/>
                <a:cs typeface="Montserrat"/>
                <a:sym typeface="Montserrat"/>
              </a:rPr>
              <a:t>He’s on a mission to get the UK reusing, donating, repairing and </a:t>
            </a:r>
            <a:r>
              <a:rPr lang="en-GB">
                <a:solidFill>
                  <a:schemeClr val="dk1"/>
                </a:solidFill>
                <a:latin typeface="Montserrat"/>
                <a:ea typeface="Montserrat"/>
                <a:cs typeface="Montserrat"/>
                <a:sym typeface="Montserrat"/>
              </a:rPr>
              <a:t>recycling</a:t>
            </a:r>
            <a:r>
              <a:rPr lang="en-GB">
                <a:solidFill>
                  <a:schemeClr val="dk1"/>
                </a:solidFill>
                <a:latin typeface="Montserrat"/>
                <a:ea typeface="Montserrat"/>
                <a:cs typeface="Montserrat"/>
                <a:sym typeface="Montserrat"/>
              </a:rPr>
              <a:t> their old, broken and unwanted electricals </a:t>
            </a:r>
            <a:endParaRPr>
              <a:latin typeface="Montserrat"/>
              <a:ea typeface="Montserrat"/>
              <a:cs typeface="Montserrat"/>
              <a:sym typeface="Montserrat"/>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6" name="Shape 266"/>
        <p:cNvGrpSpPr/>
        <p:nvPr/>
      </p:nvGrpSpPr>
      <p:grpSpPr>
        <a:xfrm>
          <a:off x="0" y="0"/>
          <a:ext cx="0" cy="0"/>
          <a:chOff x="0" y="0"/>
          <a:chExt cx="0" cy="0"/>
        </a:xfrm>
      </p:grpSpPr>
      <p:sp>
        <p:nvSpPr>
          <p:cNvPr id="267" name="Google Shape;267;g3395bc0bd97_0_4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8" name="Google Shape;268;g3395bc0bd97_0_4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1" lang="en-GB">
                <a:solidFill>
                  <a:schemeClr val="dk1"/>
                </a:solidFill>
                <a:latin typeface="Montserrat"/>
                <a:ea typeface="Montserrat"/>
                <a:cs typeface="Montserrat"/>
                <a:sym typeface="Montserrat"/>
              </a:rPr>
              <a:t>N</a:t>
            </a:r>
            <a:r>
              <a:rPr b="1" lang="en-GB">
                <a:latin typeface="Montserrat"/>
                <a:ea typeface="Montserrat"/>
                <a:cs typeface="Montserrat"/>
                <a:sym typeface="Montserrat"/>
              </a:rPr>
              <a:t>otes:</a:t>
            </a:r>
            <a:endParaRPr b="1">
              <a:latin typeface="Montserrat"/>
              <a:ea typeface="Montserrat"/>
              <a:cs typeface="Montserrat"/>
              <a:sym typeface="Montserrat"/>
            </a:endParaRPr>
          </a:p>
          <a:p>
            <a:pPr indent="0" lvl="0" marL="0" rtl="0" algn="l">
              <a:spcBef>
                <a:spcPts val="0"/>
              </a:spcBef>
              <a:spcAft>
                <a:spcPts val="0"/>
              </a:spcAft>
              <a:buNone/>
            </a:pPr>
            <a:r>
              <a:t/>
            </a:r>
            <a:endParaRPr>
              <a:latin typeface="Montserrat"/>
              <a:ea typeface="Montserrat"/>
              <a:cs typeface="Montserrat"/>
              <a:sym typeface="Montserrat"/>
            </a:endParaRPr>
          </a:p>
          <a:p>
            <a:pPr indent="-298450" lvl="0" marL="457200" rtl="0" algn="l">
              <a:spcBef>
                <a:spcPts val="0"/>
              </a:spcBef>
              <a:spcAft>
                <a:spcPts val="0"/>
              </a:spcAft>
              <a:buSzPts val="1100"/>
              <a:buFont typeface="Montserrat"/>
              <a:buChar char="●"/>
            </a:pPr>
            <a:r>
              <a:rPr lang="en-GB">
                <a:latin typeface="Montserrat"/>
                <a:ea typeface="Montserrat"/>
                <a:cs typeface="Montserrat"/>
                <a:sym typeface="Montserrat"/>
              </a:rPr>
              <a:t>Saving materials from </a:t>
            </a:r>
            <a:r>
              <a:rPr lang="en-GB">
                <a:latin typeface="Montserrat"/>
                <a:ea typeface="Montserrat"/>
                <a:cs typeface="Montserrat"/>
                <a:sym typeface="Montserrat"/>
              </a:rPr>
              <a:t>landfill not only reduces waste but</a:t>
            </a:r>
            <a:r>
              <a:rPr lang="en-GB">
                <a:latin typeface="Montserrat"/>
                <a:ea typeface="Montserrat"/>
                <a:cs typeface="Montserrat"/>
                <a:sym typeface="Montserrat"/>
              </a:rPr>
              <a:t> reduces reliance on mining for </a:t>
            </a:r>
            <a:r>
              <a:rPr lang="en-GB">
                <a:latin typeface="Montserrat"/>
                <a:ea typeface="Montserrat"/>
                <a:cs typeface="Montserrat"/>
                <a:sym typeface="Montserrat"/>
              </a:rPr>
              <a:t>critical</a:t>
            </a:r>
            <a:r>
              <a:rPr lang="en-GB">
                <a:latin typeface="Montserrat"/>
                <a:ea typeface="Montserrat"/>
                <a:cs typeface="Montserrat"/>
                <a:sym typeface="Montserrat"/>
              </a:rPr>
              <a:t> raw materials which is damaging for the environment and for people </a:t>
            </a:r>
            <a:endParaRPr>
              <a:latin typeface="Montserrat"/>
              <a:ea typeface="Montserrat"/>
              <a:cs typeface="Montserrat"/>
              <a:sym typeface="Montserrat"/>
            </a:endParaRPr>
          </a:p>
          <a:p>
            <a:pPr indent="-298450" lvl="0" marL="457200" rtl="0" algn="l">
              <a:spcBef>
                <a:spcPts val="0"/>
              </a:spcBef>
              <a:spcAft>
                <a:spcPts val="0"/>
              </a:spcAft>
              <a:buSzPts val="1100"/>
              <a:buFont typeface="Montserrat"/>
              <a:buChar char="●"/>
            </a:pPr>
            <a:r>
              <a:rPr lang="en-GB">
                <a:latin typeface="Montserrat"/>
                <a:ea typeface="Montserrat"/>
                <a:cs typeface="Montserrat"/>
                <a:sym typeface="Montserrat"/>
              </a:rPr>
              <a:t>Recycling electricals uses less energy than manufacturing new. F</a:t>
            </a:r>
            <a:r>
              <a:rPr lang="en-GB">
                <a:latin typeface="Montserrat"/>
                <a:ea typeface="Montserrat"/>
                <a:cs typeface="Montserrat"/>
                <a:sym typeface="Montserrat"/>
              </a:rPr>
              <a:t>or example, </a:t>
            </a:r>
            <a:r>
              <a:rPr b="1" lang="en-GB">
                <a:latin typeface="Montserrat"/>
                <a:ea typeface="Montserrat"/>
                <a:cs typeface="Montserrat"/>
                <a:sym typeface="Montserrat"/>
              </a:rPr>
              <a:t>recycled copper requires 85% less energy than mining</a:t>
            </a:r>
            <a:r>
              <a:rPr lang="en-GB">
                <a:latin typeface="Montserrat"/>
                <a:ea typeface="Montserrat"/>
                <a:cs typeface="Montserrat"/>
                <a:sym typeface="Montserrat"/>
              </a:rPr>
              <a:t> for new materials.</a:t>
            </a:r>
            <a:r>
              <a:rPr baseline="30000" lang="en-GB">
                <a:latin typeface="Montserrat"/>
                <a:ea typeface="Montserrat"/>
                <a:cs typeface="Montserrat"/>
                <a:sym typeface="Montserrat"/>
              </a:rPr>
              <a:t> 2</a:t>
            </a:r>
            <a:endParaRPr baseline="30000">
              <a:latin typeface="Montserrat"/>
              <a:ea typeface="Montserrat"/>
              <a:cs typeface="Montserrat"/>
              <a:sym typeface="Montserrat"/>
            </a:endParaRPr>
          </a:p>
          <a:p>
            <a:pPr indent="-298450" lvl="0" marL="457200" rtl="0" algn="l">
              <a:spcBef>
                <a:spcPts val="0"/>
              </a:spcBef>
              <a:spcAft>
                <a:spcPts val="0"/>
              </a:spcAft>
              <a:buSzPts val="1100"/>
              <a:buFont typeface="Montserrat"/>
              <a:buChar char="●"/>
            </a:pPr>
            <a:r>
              <a:rPr lang="en-GB">
                <a:latin typeface="Montserrat"/>
                <a:ea typeface="Montserrat"/>
                <a:cs typeface="Montserrat"/>
                <a:sym typeface="Montserrat"/>
              </a:rPr>
              <a:t>If all the electricals that are thrown away were recycled - it would save as much carbon emissions as taking </a:t>
            </a:r>
            <a:r>
              <a:rPr b="1" lang="en-GB">
                <a:latin typeface="Montserrat"/>
                <a:ea typeface="Montserrat"/>
                <a:cs typeface="Montserrat"/>
                <a:sym typeface="Montserrat"/>
              </a:rPr>
              <a:t>3.8 million cars off the road</a:t>
            </a:r>
            <a:r>
              <a:rPr lang="en-GB">
                <a:latin typeface="Montserrat"/>
                <a:ea typeface="Montserrat"/>
                <a:cs typeface="Montserrat"/>
                <a:sym typeface="Montserrat"/>
              </a:rPr>
              <a:t>. </a:t>
            </a:r>
            <a:r>
              <a:rPr baseline="30000" lang="en-GB">
                <a:latin typeface="Montserrat"/>
                <a:ea typeface="Montserrat"/>
                <a:cs typeface="Montserrat"/>
                <a:sym typeface="Montserrat"/>
              </a:rPr>
              <a:t>3</a:t>
            </a:r>
            <a:endParaRPr baseline="30000">
              <a:latin typeface="Montserrat"/>
              <a:ea typeface="Montserrat"/>
              <a:cs typeface="Montserrat"/>
              <a:sym typeface="Montserrat"/>
            </a:endParaRPr>
          </a:p>
          <a:p>
            <a:pPr indent="-298450" lvl="0" marL="457200" rtl="0" algn="l">
              <a:spcBef>
                <a:spcPts val="0"/>
              </a:spcBef>
              <a:spcAft>
                <a:spcPts val="0"/>
              </a:spcAft>
              <a:buSzPts val="1100"/>
              <a:buFont typeface="Montserrat"/>
              <a:buChar char="●"/>
            </a:pPr>
            <a:r>
              <a:rPr lang="en-GB">
                <a:latin typeface="Montserrat"/>
                <a:ea typeface="Montserrat"/>
                <a:cs typeface="Montserrat"/>
                <a:sym typeface="Montserrat"/>
              </a:rPr>
              <a:t>The materials in electricals are </a:t>
            </a:r>
            <a:r>
              <a:rPr lang="en-GB">
                <a:latin typeface="Montserrat"/>
                <a:ea typeface="Montserrat"/>
                <a:cs typeface="Montserrat"/>
                <a:sym typeface="Montserrat"/>
              </a:rPr>
              <a:t>essential</a:t>
            </a:r>
            <a:r>
              <a:rPr lang="en-GB">
                <a:latin typeface="Montserrat"/>
                <a:ea typeface="Montserrat"/>
                <a:cs typeface="Montserrat"/>
                <a:sym typeface="Montserrat"/>
              </a:rPr>
              <a:t> for the green tech future - </a:t>
            </a:r>
            <a:r>
              <a:rPr lang="en-GB">
                <a:solidFill>
                  <a:srgbClr val="202124"/>
                </a:solidFill>
                <a:latin typeface="Montserrat"/>
                <a:ea typeface="Montserrat"/>
                <a:cs typeface="Montserrat"/>
                <a:sym typeface="Montserrat"/>
              </a:rPr>
              <a:t>f</a:t>
            </a:r>
            <a:r>
              <a:rPr lang="en-GB">
                <a:solidFill>
                  <a:srgbClr val="202124"/>
                </a:solidFill>
                <a:latin typeface="Montserrat"/>
                <a:ea typeface="Montserrat"/>
                <a:cs typeface="Montserrat"/>
                <a:sym typeface="Montserrat"/>
              </a:rPr>
              <a:t>or example, the lithium in batteries could power thousands of electric cars </a:t>
            </a:r>
            <a:endParaRPr>
              <a:solidFill>
                <a:srgbClr val="212529"/>
              </a:solidFill>
              <a:latin typeface="Montserrat"/>
              <a:ea typeface="Montserrat"/>
              <a:cs typeface="Montserrat"/>
              <a:sym typeface="Montserrat"/>
            </a:endParaRPr>
          </a:p>
          <a:p>
            <a:pPr indent="0" lvl="0" marL="0" rtl="0" algn="l">
              <a:spcBef>
                <a:spcPts val="0"/>
              </a:spcBef>
              <a:spcAft>
                <a:spcPts val="0"/>
              </a:spcAft>
              <a:buNone/>
            </a:pPr>
            <a:r>
              <a:t/>
            </a:r>
            <a:endParaRPr>
              <a:latin typeface="Montserrat"/>
              <a:ea typeface="Montserrat"/>
              <a:cs typeface="Montserrat"/>
              <a:sym typeface="Montserrat"/>
            </a:endParaRPr>
          </a:p>
          <a:p>
            <a:pPr indent="0" lvl="0" marL="0" rtl="0" algn="ctr">
              <a:lnSpc>
                <a:spcPct val="115000"/>
              </a:lnSpc>
              <a:spcBef>
                <a:spcPts val="0"/>
              </a:spcBef>
              <a:spcAft>
                <a:spcPts val="0"/>
              </a:spcAft>
              <a:buClr>
                <a:schemeClr val="dk1"/>
              </a:buClr>
              <a:buSzPts val="1100"/>
              <a:buFont typeface="Arial"/>
              <a:buNone/>
            </a:pPr>
            <a:r>
              <a:t/>
            </a:r>
            <a:endParaRPr>
              <a:solidFill>
                <a:srgbClr val="333333"/>
              </a:solidFill>
              <a:latin typeface="Montserrat"/>
              <a:ea typeface="Montserrat"/>
              <a:cs typeface="Montserrat"/>
              <a:sym typeface="Montserrat"/>
            </a:endParaRPr>
          </a:p>
          <a:p>
            <a:pPr indent="0" lvl="0" marL="0" rtl="0" algn="ctr">
              <a:lnSpc>
                <a:spcPct val="115000"/>
              </a:lnSpc>
              <a:spcBef>
                <a:spcPts val="0"/>
              </a:spcBef>
              <a:spcAft>
                <a:spcPts val="0"/>
              </a:spcAft>
              <a:buClr>
                <a:schemeClr val="dk1"/>
              </a:buClr>
              <a:buSzPts val="1100"/>
              <a:buFont typeface="Arial"/>
              <a:buNone/>
            </a:pPr>
            <a:r>
              <a:t/>
            </a:r>
            <a:endParaRPr>
              <a:latin typeface="Montserrat"/>
              <a:ea typeface="Montserrat"/>
              <a:cs typeface="Montserrat"/>
              <a:sym typeface="Montserrat"/>
            </a:endParaRPr>
          </a:p>
        </p:txBody>
      </p:sp>
      <p:sp>
        <p:nvSpPr>
          <p:cNvPr id="269" name="Google Shape;269;g3395bc0bd97_0_46: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6" name="Shape 276"/>
        <p:cNvGrpSpPr/>
        <p:nvPr/>
      </p:nvGrpSpPr>
      <p:grpSpPr>
        <a:xfrm>
          <a:off x="0" y="0"/>
          <a:ext cx="0" cy="0"/>
          <a:chOff x="0" y="0"/>
          <a:chExt cx="0" cy="0"/>
        </a:xfrm>
      </p:grpSpPr>
      <p:sp>
        <p:nvSpPr>
          <p:cNvPr id="277" name="Google Shape;277;g3898769b396_1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8" name="Google Shape;278;g3898769b396_1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marR="203200" rtl="0" algn="l">
              <a:lnSpc>
                <a:spcPct val="142857"/>
              </a:lnSpc>
              <a:spcBef>
                <a:spcPts val="0"/>
              </a:spcBef>
              <a:spcAft>
                <a:spcPts val="0"/>
              </a:spcAft>
              <a:buNone/>
            </a:pPr>
            <a:r>
              <a:rPr b="1" lang="en-GB" sz="1050">
                <a:solidFill>
                  <a:srgbClr val="444746"/>
                </a:solidFill>
                <a:latin typeface="Montserrat"/>
                <a:ea typeface="Montserrat"/>
                <a:cs typeface="Montserrat"/>
                <a:sym typeface="Montserrat"/>
              </a:rPr>
              <a:t>Notes</a:t>
            </a:r>
            <a:endParaRPr b="1" sz="1050">
              <a:solidFill>
                <a:srgbClr val="444746"/>
              </a:solidFill>
              <a:latin typeface="Montserrat"/>
              <a:ea typeface="Montserrat"/>
              <a:cs typeface="Montserrat"/>
              <a:sym typeface="Montserrat"/>
            </a:endParaRPr>
          </a:p>
          <a:p>
            <a:pPr indent="-295275" lvl="0" marL="457200" marR="203200" rtl="0" algn="l">
              <a:lnSpc>
                <a:spcPct val="142857"/>
              </a:lnSpc>
              <a:spcBef>
                <a:spcPts val="0"/>
              </a:spcBef>
              <a:spcAft>
                <a:spcPts val="0"/>
              </a:spcAft>
              <a:buClr>
                <a:srgbClr val="444746"/>
              </a:buClr>
              <a:buSzPts val="1050"/>
              <a:buFont typeface="Montserrat"/>
              <a:buChar char="●"/>
            </a:pPr>
            <a:r>
              <a:rPr lang="en-GB" sz="1050">
                <a:solidFill>
                  <a:srgbClr val="444746"/>
                </a:solidFill>
                <a:latin typeface="Montserrat"/>
                <a:ea typeface="Montserrat"/>
                <a:cs typeface="Montserrat"/>
                <a:sym typeface="Montserrat"/>
              </a:rPr>
              <a:t>Keeping valuable materials in use reduces </a:t>
            </a:r>
            <a:r>
              <a:rPr lang="en-GB" sz="1050">
                <a:solidFill>
                  <a:srgbClr val="444746"/>
                </a:solidFill>
                <a:latin typeface="Montserrat"/>
                <a:ea typeface="Montserrat"/>
                <a:cs typeface="Montserrat"/>
                <a:sym typeface="Montserrat"/>
              </a:rPr>
              <a:t>production</a:t>
            </a:r>
            <a:r>
              <a:rPr lang="en-GB" sz="1050">
                <a:solidFill>
                  <a:srgbClr val="444746"/>
                </a:solidFill>
                <a:latin typeface="Montserrat"/>
                <a:ea typeface="Montserrat"/>
                <a:cs typeface="Montserrat"/>
                <a:sym typeface="Montserrat"/>
              </a:rPr>
              <a:t> costs by using recycled material and created a commodity to be sold and bought</a:t>
            </a:r>
            <a:endParaRPr sz="1050">
              <a:solidFill>
                <a:srgbClr val="444746"/>
              </a:solidFill>
              <a:latin typeface="Montserrat"/>
              <a:ea typeface="Montserrat"/>
              <a:cs typeface="Montserrat"/>
              <a:sym typeface="Montserrat"/>
            </a:endParaRPr>
          </a:p>
          <a:p>
            <a:pPr indent="-295275" lvl="0" marL="457200" marR="203200" rtl="0" algn="l">
              <a:lnSpc>
                <a:spcPct val="142857"/>
              </a:lnSpc>
              <a:spcBef>
                <a:spcPts val="0"/>
              </a:spcBef>
              <a:spcAft>
                <a:spcPts val="0"/>
              </a:spcAft>
              <a:buClr>
                <a:srgbClr val="444746"/>
              </a:buClr>
              <a:buSzPts val="1050"/>
              <a:buFont typeface="Montserrat"/>
              <a:buChar char="●"/>
            </a:pPr>
            <a:r>
              <a:rPr lang="en-GB" sz="1050">
                <a:solidFill>
                  <a:srgbClr val="444746"/>
                </a:solidFill>
                <a:latin typeface="Montserrat"/>
                <a:ea typeface="Montserrat"/>
                <a:cs typeface="Montserrat"/>
                <a:sym typeface="Montserrat"/>
              </a:rPr>
              <a:t>It creates jobs in repair and recycling and increases investment in recycling and </a:t>
            </a:r>
            <a:r>
              <a:rPr lang="en-GB" sz="1050">
                <a:solidFill>
                  <a:srgbClr val="444746"/>
                </a:solidFill>
                <a:latin typeface="Montserrat"/>
                <a:ea typeface="Montserrat"/>
                <a:cs typeface="Montserrat"/>
                <a:sym typeface="Montserrat"/>
              </a:rPr>
              <a:t>circular electricals infrastructure</a:t>
            </a:r>
            <a:endParaRPr sz="1050">
              <a:solidFill>
                <a:srgbClr val="444746"/>
              </a:solidFill>
              <a:latin typeface="Montserrat"/>
              <a:ea typeface="Montserrat"/>
              <a:cs typeface="Montserrat"/>
              <a:sym typeface="Montserrat"/>
            </a:endParaRPr>
          </a:p>
          <a:p>
            <a:pPr indent="-295275" lvl="0" marL="457200" marR="203200" rtl="0" algn="l">
              <a:lnSpc>
                <a:spcPct val="142857"/>
              </a:lnSpc>
              <a:spcBef>
                <a:spcPts val="0"/>
              </a:spcBef>
              <a:spcAft>
                <a:spcPts val="0"/>
              </a:spcAft>
              <a:buClr>
                <a:srgbClr val="444746"/>
              </a:buClr>
              <a:buSzPts val="1050"/>
              <a:buFont typeface="Montserrat"/>
              <a:buChar char="●"/>
            </a:pPr>
            <a:r>
              <a:rPr lang="en-GB" sz="1050">
                <a:solidFill>
                  <a:srgbClr val="444746"/>
                </a:solidFill>
                <a:latin typeface="Montserrat"/>
                <a:ea typeface="Montserrat"/>
                <a:cs typeface="Montserrat"/>
                <a:sym typeface="Montserrat"/>
              </a:rPr>
              <a:t>Reduces cost of waste management for local authorities and organisations </a:t>
            </a:r>
            <a:endParaRPr>
              <a:latin typeface="Montserrat"/>
              <a:ea typeface="Montserrat"/>
              <a:cs typeface="Montserrat"/>
              <a:sym typeface="Montserrat"/>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4" name="Shape 284"/>
        <p:cNvGrpSpPr/>
        <p:nvPr/>
      </p:nvGrpSpPr>
      <p:grpSpPr>
        <a:xfrm>
          <a:off x="0" y="0"/>
          <a:ext cx="0" cy="0"/>
          <a:chOff x="0" y="0"/>
          <a:chExt cx="0" cy="0"/>
        </a:xfrm>
      </p:grpSpPr>
      <p:sp>
        <p:nvSpPr>
          <p:cNvPr id="285" name="Google Shape;285;g34718a92d06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6" name="Google Shape;286;g34718a92d06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i="1"/>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9" name="Shape 289"/>
        <p:cNvGrpSpPr/>
        <p:nvPr/>
      </p:nvGrpSpPr>
      <p:grpSpPr>
        <a:xfrm>
          <a:off x="0" y="0"/>
          <a:ext cx="0" cy="0"/>
          <a:chOff x="0" y="0"/>
          <a:chExt cx="0" cy="0"/>
        </a:xfrm>
      </p:grpSpPr>
      <p:sp>
        <p:nvSpPr>
          <p:cNvPr id="290" name="Google Shape;290;g3395bc0bd97_0_1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1" name="Google Shape;291;g3395bc0bd97_0_1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GB">
                <a:solidFill>
                  <a:schemeClr val="dk1"/>
                </a:solidFill>
                <a:latin typeface="Montserrat"/>
                <a:ea typeface="Montserrat"/>
                <a:cs typeface="Montserrat"/>
                <a:sym typeface="Montserrat"/>
              </a:rPr>
              <a:t>Notes:</a:t>
            </a:r>
            <a:endParaRPr b="1">
              <a:solidFill>
                <a:schemeClr val="dk1"/>
              </a:solidFill>
              <a:latin typeface="Montserrat"/>
              <a:ea typeface="Montserrat"/>
              <a:cs typeface="Montserrat"/>
              <a:sym typeface="Montserrat"/>
            </a:endParaRPr>
          </a:p>
          <a:p>
            <a:pPr indent="0" lvl="0" marL="0" rtl="0" algn="l">
              <a:spcBef>
                <a:spcPts val="0"/>
              </a:spcBef>
              <a:spcAft>
                <a:spcPts val="0"/>
              </a:spcAft>
              <a:buClr>
                <a:schemeClr val="dk1"/>
              </a:buClr>
              <a:buSzPts val="1100"/>
              <a:buFont typeface="Arial"/>
              <a:buNone/>
            </a:pPr>
            <a:r>
              <a:t/>
            </a:r>
            <a:endParaRPr>
              <a:solidFill>
                <a:schemeClr val="dk1"/>
              </a:solidFill>
              <a:latin typeface="Montserrat"/>
              <a:ea typeface="Montserrat"/>
              <a:cs typeface="Montserrat"/>
              <a:sym typeface="Montserrat"/>
            </a:endParaRPr>
          </a:p>
          <a:p>
            <a:pPr indent="-298450" lvl="0" marL="457200" rtl="0" algn="l">
              <a:spcBef>
                <a:spcPts val="0"/>
              </a:spcBef>
              <a:spcAft>
                <a:spcPts val="0"/>
              </a:spcAft>
              <a:buClr>
                <a:schemeClr val="dk1"/>
              </a:buClr>
              <a:buSzPts val="1100"/>
              <a:buFont typeface="Montserrat"/>
              <a:buChar char="●"/>
            </a:pPr>
            <a:r>
              <a:rPr lang="en-GB">
                <a:solidFill>
                  <a:schemeClr val="dk1"/>
                </a:solidFill>
                <a:latin typeface="Montserrat"/>
                <a:ea typeface="Montserrat"/>
                <a:cs typeface="Montserrat"/>
                <a:sym typeface="Montserrat"/>
              </a:rPr>
              <a:t>The good </a:t>
            </a:r>
            <a:r>
              <a:rPr lang="en-GB">
                <a:solidFill>
                  <a:schemeClr val="dk1"/>
                </a:solidFill>
                <a:latin typeface="Montserrat"/>
                <a:ea typeface="Montserrat"/>
                <a:cs typeface="Montserrat"/>
                <a:sym typeface="Montserrat"/>
              </a:rPr>
              <a:t>news? Recycling your electricals is easy</a:t>
            </a:r>
            <a:endParaRPr>
              <a:solidFill>
                <a:schemeClr val="dk1"/>
              </a:solidFill>
              <a:latin typeface="Montserrat"/>
              <a:ea typeface="Montserrat"/>
              <a:cs typeface="Montserrat"/>
              <a:sym typeface="Montserrat"/>
            </a:endParaRPr>
          </a:p>
          <a:p>
            <a:pPr indent="-298450" lvl="0" marL="457200" rtl="0" algn="l">
              <a:spcBef>
                <a:spcPts val="0"/>
              </a:spcBef>
              <a:spcAft>
                <a:spcPts val="0"/>
              </a:spcAft>
              <a:buClr>
                <a:schemeClr val="dk1"/>
              </a:buClr>
              <a:buSzPts val="1100"/>
              <a:buFont typeface="Montserrat"/>
              <a:buChar char="●"/>
            </a:pPr>
            <a:r>
              <a:rPr lang="en-GB">
                <a:solidFill>
                  <a:schemeClr val="dk1"/>
                </a:solidFill>
                <a:latin typeface="Montserrat"/>
                <a:ea typeface="Montserrat"/>
                <a:cs typeface="Montserrat"/>
                <a:sym typeface="Montserrat"/>
              </a:rPr>
              <a:t>Almost all of us have unwanted electricals stashed in drawers or boxes under the bed </a:t>
            </a:r>
            <a:endParaRPr>
              <a:solidFill>
                <a:schemeClr val="dk1"/>
              </a:solidFill>
              <a:latin typeface="Montserrat"/>
              <a:ea typeface="Montserrat"/>
              <a:cs typeface="Montserrat"/>
              <a:sym typeface="Montserrat"/>
            </a:endParaRPr>
          </a:p>
          <a:p>
            <a:pPr indent="-298450" lvl="0" marL="457200" rtl="0" algn="l">
              <a:spcBef>
                <a:spcPts val="0"/>
              </a:spcBef>
              <a:spcAft>
                <a:spcPts val="0"/>
              </a:spcAft>
              <a:buClr>
                <a:schemeClr val="dk1"/>
              </a:buClr>
              <a:buSzPts val="1100"/>
              <a:buFont typeface="Montserrat"/>
              <a:buChar char="●"/>
            </a:pPr>
            <a:r>
              <a:rPr lang="en-GB">
                <a:solidFill>
                  <a:schemeClr val="dk1"/>
                </a:solidFill>
                <a:latin typeface="Montserrat"/>
                <a:ea typeface="Montserrat"/>
                <a:cs typeface="Montserrat"/>
                <a:sym typeface="Montserrat"/>
              </a:rPr>
              <a:t>It’s as easy as ABC </a:t>
            </a:r>
            <a:endParaRPr>
              <a:solidFill>
                <a:schemeClr val="dk1"/>
              </a:solidFill>
              <a:latin typeface="Montserrat"/>
              <a:ea typeface="Montserrat"/>
              <a:cs typeface="Montserrat"/>
              <a:sym typeface="Montserrat"/>
            </a:endParaRPr>
          </a:p>
          <a:p>
            <a:pPr indent="-298450" lvl="1" marL="914400" rtl="0" algn="l">
              <a:lnSpc>
                <a:spcPct val="115000"/>
              </a:lnSpc>
              <a:spcBef>
                <a:spcPts val="0"/>
              </a:spcBef>
              <a:spcAft>
                <a:spcPts val="0"/>
              </a:spcAft>
              <a:buClr>
                <a:schemeClr val="dk1"/>
              </a:buClr>
              <a:buSzPts val="1100"/>
              <a:buFont typeface="Montserrat"/>
              <a:buChar char="○"/>
            </a:pPr>
            <a:r>
              <a:rPr b="1" lang="en-GB">
                <a:solidFill>
                  <a:schemeClr val="dk1"/>
                </a:solidFill>
                <a:latin typeface="Montserrat"/>
                <a:ea typeface="Montserrat"/>
                <a:cs typeface="Montserrat"/>
                <a:sym typeface="Montserrat"/>
              </a:rPr>
              <a:t>A </a:t>
            </a:r>
            <a:r>
              <a:rPr lang="en-GB">
                <a:solidFill>
                  <a:schemeClr val="dk1"/>
                </a:solidFill>
                <a:latin typeface="Montserrat"/>
                <a:ea typeface="Montserrat"/>
                <a:cs typeface="Montserrat"/>
                <a:sym typeface="Montserrat"/>
              </a:rPr>
              <a:t>- Ask yourself do I need to keep hold of this, does it have any loose  batteries that can be taken out? </a:t>
            </a:r>
            <a:endParaRPr>
              <a:solidFill>
                <a:schemeClr val="dk1"/>
              </a:solidFill>
              <a:latin typeface="Montserrat"/>
              <a:ea typeface="Montserrat"/>
              <a:cs typeface="Montserrat"/>
              <a:sym typeface="Montserrat"/>
            </a:endParaRPr>
          </a:p>
          <a:p>
            <a:pPr indent="-298450" lvl="1" marL="914400" rtl="0" algn="l">
              <a:lnSpc>
                <a:spcPct val="115000"/>
              </a:lnSpc>
              <a:spcBef>
                <a:spcPts val="0"/>
              </a:spcBef>
              <a:spcAft>
                <a:spcPts val="0"/>
              </a:spcAft>
              <a:buClr>
                <a:schemeClr val="dk1"/>
              </a:buClr>
              <a:buSzPts val="1100"/>
              <a:buFont typeface="Montserrat"/>
              <a:buChar char="○"/>
            </a:pPr>
            <a:r>
              <a:rPr b="1" lang="en-GB">
                <a:solidFill>
                  <a:schemeClr val="dk1"/>
                </a:solidFill>
                <a:latin typeface="Montserrat"/>
                <a:ea typeface="Montserrat"/>
                <a:cs typeface="Montserrat"/>
                <a:sym typeface="Montserrat"/>
              </a:rPr>
              <a:t>B </a:t>
            </a:r>
            <a:r>
              <a:rPr lang="en-GB">
                <a:solidFill>
                  <a:schemeClr val="dk1"/>
                </a:solidFill>
                <a:latin typeface="Montserrat"/>
                <a:ea typeface="Montserrat"/>
                <a:cs typeface="Montserrat"/>
                <a:sym typeface="Montserrat"/>
              </a:rPr>
              <a:t>- Bag it up - find a bag you can store all your items ready for recycling so you only have to go once it’s full.</a:t>
            </a:r>
            <a:endParaRPr>
              <a:solidFill>
                <a:schemeClr val="dk1"/>
              </a:solidFill>
              <a:latin typeface="Montserrat"/>
              <a:ea typeface="Montserrat"/>
              <a:cs typeface="Montserrat"/>
              <a:sym typeface="Montserrat"/>
            </a:endParaRPr>
          </a:p>
          <a:p>
            <a:pPr indent="-285750" lvl="1" marL="914400" rtl="0" algn="l">
              <a:lnSpc>
                <a:spcPct val="115000"/>
              </a:lnSpc>
              <a:spcBef>
                <a:spcPts val="0"/>
              </a:spcBef>
              <a:spcAft>
                <a:spcPts val="0"/>
              </a:spcAft>
              <a:buClr>
                <a:schemeClr val="dk1"/>
              </a:buClr>
              <a:buSzPts val="900"/>
              <a:buFont typeface="Montserrat"/>
              <a:buChar char="○"/>
            </a:pPr>
            <a:r>
              <a:rPr b="1" lang="en-GB">
                <a:solidFill>
                  <a:schemeClr val="dk1"/>
                </a:solidFill>
                <a:latin typeface="Montserrat"/>
                <a:ea typeface="Montserrat"/>
                <a:cs typeface="Montserrat"/>
                <a:sym typeface="Montserrat"/>
              </a:rPr>
              <a:t>C </a:t>
            </a:r>
            <a:r>
              <a:rPr lang="en-GB">
                <a:solidFill>
                  <a:schemeClr val="dk1"/>
                </a:solidFill>
                <a:latin typeface="Montserrat"/>
                <a:ea typeface="Montserrat"/>
                <a:cs typeface="Montserrat"/>
                <a:sym typeface="Montserrat"/>
              </a:rPr>
              <a:t>- Check to see where your nearest drop off point is b</a:t>
            </a:r>
            <a:r>
              <a:rPr lang="en-GB">
                <a:solidFill>
                  <a:schemeClr val="dk1"/>
                </a:solidFill>
                <a:latin typeface="Montserrat"/>
                <a:ea typeface="Montserrat"/>
                <a:cs typeface="Montserrat"/>
                <a:sym typeface="Montserrat"/>
              </a:rPr>
              <a:t>y </a:t>
            </a:r>
            <a:r>
              <a:rPr lang="en-GB">
                <a:solidFill>
                  <a:schemeClr val="dk1"/>
                </a:solidFill>
                <a:latin typeface="Montserrat"/>
                <a:ea typeface="Montserrat"/>
                <a:cs typeface="Montserrat"/>
                <a:sym typeface="Montserrat"/>
              </a:rPr>
              <a:t>searching Recycle Your Electricals</a:t>
            </a:r>
            <a:endParaRPr>
              <a:solidFill>
                <a:schemeClr val="dk1"/>
              </a:solidFill>
              <a:latin typeface="Montserrat"/>
              <a:ea typeface="Montserrat"/>
              <a:cs typeface="Montserrat"/>
              <a:sym typeface="Montserrat"/>
            </a:endParaRPr>
          </a:p>
          <a:p>
            <a:pPr indent="-298450" lvl="0" marL="457200" rtl="0" algn="l">
              <a:spcBef>
                <a:spcPts val="0"/>
              </a:spcBef>
              <a:spcAft>
                <a:spcPts val="0"/>
              </a:spcAft>
              <a:buClr>
                <a:schemeClr val="dk1"/>
              </a:buClr>
              <a:buSzPts val="1100"/>
              <a:buFont typeface="Montserrat"/>
              <a:buChar char="●"/>
            </a:pPr>
            <a:r>
              <a:rPr lang="en-GB">
                <a:solidFill>
                  <a:schemeClr val="dk1"/>
                </a:solidFill>
                <a:latin typeface="Montserrat"/>
                <a:ea typeface="Montserrat"/>
                <a:cs typeface="Montserrat"/>
                <a:sym typeface="Montserrat"/>
              </a:rPr>
              <a:t>Remember</a:t>
            </a:r>
            <a:r>
              <a:rPr lang="en-GB">
                <a:solidFill>
                  <a:schemeClr val="dk1"/>
                </a:solidFill>
                <a:latin typeface="Montserrat"/>
                <a:ea typeface="Montserrat"/>
                <a:cs typeface="Montserrat"/>
                <a:sym typeface="Montserrat"/>
              </a:rPr>
              <a:t> that anything with a plug battery or cable can be recycled </a:t>
            </a:r>
            <a:endParaRPr>
              <a:solidFill>
                <a:schemeClr val="dk1"/>
              </a:solidFill>
              <a:latin typeface="Montserrat"/>
              <a:ea typeface="Montserrat"/>
              <a:cs typeface="Montserrat"/>
              <a:sym typeface="Montserrat"/>
            </a:endParaRPr>
          </a:p>
          <a:p>
            <a:pPr indent="0" lvl="0" marL="0" rtl="0" algn="l">
              <a:spcBef>
                <a:spcPts val="0"/>
              </a:spcBef>
              <a:spcAft>
                <a:spcPts val="0"/>
              </a:spcAft>
              <a:buNone/>
            </a:pPr>
            <a:r>
              <a:t/>
            </a:r>
            <a:endParaRPr>
              <a:solidFill>
                <a:schemeClr val="dk1"/>
              </a:solidFill>
              <a:latin typeface="Montserrat"/>
              <a:ea typeface="Montserrat"/>
              <a:cs typeface="Montserrat"/>
              <a:sym typeface="Montserrat"/>
            </a:endParaRPr>
          </a:p>
          <a:p>
            <a:pPr indent="0" lvl="0" marL="0" rtl="0" algn="l">
              <a:spcBef>
                <a:spcPts val="0"/>
              </a:spcBef>
              <a:spcAft>
                <a:spcPts val="0"/>
              </a:spcAft>
              <a:buClr>
                <a:schemeClr val="dk1"/>
              </a:buClr>
              <a:buSzPts val="1100"/>
              <a:buFont typeface="Arial"/>
              <a:buNone/>
            </a:pPr>
            <a:r>
              <a:t/>
            </a:r>
            <a:endParaRPr>
              <a:solidFill>
                <a:schemeClr val="dk1"/>
              </a:solidFill>
              <a:latin typeface="Montserrat"/>
              <a:ea typeface="Montserrat"/>
              <a:cs typeface="Montserrat"/>
              <a:sym typeface="Montserrat"/>
            </a:endParaRPr>
          </a:p>
          <a:p>
            <a:pPr indent="0" lvl="0" marL="457200" rtl="0" algn="l">
              <a:spcBef>
                <a:spcPts val="0"/>
              </a:spcBef>
              <a:spcAft>
                <a:spcPts val="0"/>
              </a:spcAft>
              <a:buNone/>
            </a:pPr>
            <a:r>
              <a:t/>
            </a:r>
            <a:endParaRPr>
              <a:latin typeface="Montserrat"/>
              <a:ea typeface="Montserrat"/>
              <a:cs typeface="Montserrat"/>
              <a:sym typeface="Montserrat"/>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7" name="Shape 297"/>
        <p:cNvGrpSpPr/>
        <p:nvPr/>
      </p:nvGrpSpPr>
      <p:grpSpPr>
        <a:xfrm>
          <a:off x="0" y="0"/>
          <a:ext cx="0" cy="0"/>
          <a:chOff x="0" y="0"/>
          <a:chExt cx="0" cy="0"/>
        </a:xfrm>
      </p:grpSpPr>
      <p:sp>
        <p:nvSpPr>
          <p:cNvPr id="298" name="Google Shape;298;g378ee2c824f_0_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9" name="Google Shape;299;g378ee2c824f_0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GB">
                <a:latin typeface="Montserrat"/>
                <a:ea typeface="Montserrat"/>
                <a:cs typeface="Montserrat"/>
                <a:sym typeface="Montserrat"/>
              </a:rPr>
              <a:t>Notes:</a:t>
            </a:r>
            <a:endParaRPr b="1">
              <a:latin typeface="Montserrat"/>
              <a:ea typeface="Montserrat"/>
              <a:cs typeface="Montserrat"/>
              <a:sym typeface="Montserrat"/>
            </a:endParaRPr>
          </a:p>
          <a:p>
            <a:pPr indent="-298450" lvl="0" marL="457200" rtl="0" algn="l">
              <a:spcBef>
                <a:spcPts val="0"/>
              </a:spcBef>
              <a:spcAft>
                <a:spcPts val="0"/>
              </a:spcAft>
              <a:buSzPts val="1100"/>
              <a:buFont typeface="Montserrat"/>
              <a:buChar char="●"/>
            </a:pPr>
            <a:r>
              <a:rPr lang="en-GB">
                <a:latin typeface="Montserrat"/>
                <a:ea typeface="Montserrat"/>
                <a:cs typeface="Montserrat"/>
                <a:sym typeface="Montserrat"/>
              </a:rPr>
              <a:t>Share </a:t>
            </a:r>
            <a:r>
              <a:rPr lang="en-GB">
                <a:latin typeface="Montserrat"/>
                <a:ea typeface="Montserrat"/>
                <a:cs typeface="Montserrat"/>
                <a:sym typeface="Montserrat"/>
              </a:rPr>
              <a:t>pictures</a:t>
            </a:r>
            <a:r>
              <a:rPr lang="en-GB">
                <a:latin typeface="Montserrat"/>
                <a:ea typeface="Montserrat"/>
                <a:cs typeface="Montserrat"/>
                <a:sym typeface="Montserrat"/>
              </a:rPr>
              <a:t> of all the electricals you’ve collected for reuse and recycling on your channels or send to Recycle Your Electricals - they would love to see</a:t>
            </a:r>
            <a:endParaRPr>
              <a:latin typeface="Montserrat"/>
              <a:ea typeface="Montserrat"/>
              <a:cs typeface="Montserrat"/>
              <a:sym typeface="Montserrat"/>
            </a:endParaRPr>
          </a:p>
          <a:p>
            <a:pPr indent="-298450" lvl="0" marL="457200" rtl="0" algn="l">
              <a:spcBef>
                <a:spcPts val="0"/>
              </a:spcBef>
              <a:spcAft>
                <a:spcPts val="0"/>
              </a:spcAft>
              <a:buSzPts val="1100"/>
              <a:buFont typeface="Montserrat"/>
              <a:buChar char="●"/>
            </a:pPr>
            <a:r>
              <a:rPr lang="en-GB">
                <a:latin typeface="Montserrat"/>
                <a:ea typeface="Montserrat"/>
                <a:cs typeface="Montserrat"/>
                <a:sym typeface="Montserrat"/>
              </a:rPr>
              <a:t>Don’t forget to tag Recycle Your Electricals in any pictures you post</a:t>
            </a:r>
            <a:endParaRPr>
              <a:latin typeface="Montserrat"/>
              <a:ea typeface="Montserrat"/>
              <a:cs typeface="Montserrat"/>
              <a:sym typeface="Montserrat"/>
            </a:endParaRPr>
          </a:p>
          <a:p>
            <a:pPr indent="-298450" lvl="0" marL="457200" rtl="0" algn="l">
              <a:spcBef>
                <a:spcPts val="0"/>
              </a:spcBef>
              <a:spcAft>
                <a:spcPts val="0"/>
              </a:spcAft>
              <a:buSzPts val="1100"/>
              <a:buFont typeface="Montserrat"/>
              <a:buChar char="●"/>
            </a:pPr>
            <a:r>
              <a:rPr lang="en-GB">
                <a:latin typeface="Montserrat"/>
                <a:ea typeface="Montserrat"/>
                <a:cs typeface="Montserrat"/>
                <a:sym typeface="Montserrat"/>
              </a:rPr>
              <a:t>Download our toolkit and share our ready to use assets</a:t>
            </a:r>
            <a:endParaRPr>
              <a:latin typeface="Montserrat"/>
              <a:ea typeface="Montserrat"/>
              <a:cs typeface="Montserrat"/>
              <a:sym typeface="Montserrat"/>
            </a:endParaRPr>
          </a:p>
          <a:p>
            <a:pPr indent="-298450" lvl="0" marL="457200" rtl="0" algn="l">
              <a:spcBef>
                <a:spcPts val="0"/>
              </a:spcBef>
              <a:spcAft>
                <a:spcPts val="0"/>
              </a:spcAft>
              <a:buSzPts val="1100"/>
              <a:buFont typeface="Montserrat"/>
              <a:buChar char="●"/>
            </a:pPr>
            <a:r>
              <a:rPr lang="en-GB">
                <a:latin typeface="Montserrat"/>
                <a:ea typeface="Montserrat"/>
                <a:cs typeface="Montserrat"/>
                <a:sym typeface="Montserrat"/>
              </a:rPr>
              <a:t>Do you know somewhere a poster or </a:t>
            </a:r>
            <a:r>
              <a:rPr lang="en-GB">
                <a:latin typeface="Montserrat"/>
                <a:ea typeface="Montserrat"/>
                <a:cs typeface="Montserrat"/>
                <a:sym typeface="Montserrat"/>
              </a:rPr>
              <a:t>digital</a:t>
            </a:r>
            <a:r>
              <a:rPr lang="en-GB">
                <a:latin typeface="Montserrat"/>
                <a:ea typeface="Montserrat"/>
                <a:cs typeface="Montserrat"/>
                <a:sym typeface="Montserrat"/>
              </a:rPr>
              <a:t> screen would work? </a:t>
            </a:r>
            <a:endParaRPr>
              <a:latin typeface="Montserrat"/>
              <a:ea typeface="Montserrat"/>
              <a:cs typeface="Montserrat"/>
              <a:sym typeface="Montserrat"/>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8" name="Shape 308"/>
        <p:cNvGrpSpPr/>
        <p:nvPr/>
      </p:nvGrpSpPr>
      <p:grpSpPr>
        <a:xfrm>
          <a:off x="0" y="0"/>
          <a:ext cx="0" cy="0"/>
          <a:chOff x="0" y="0"/>
          <a:chExt cx="0" cy="0"/>
        </a:xfrm>
      </p:grpSpPr>
      <p:sp>
        <p:nvSpPr>
          <p:cNvPr id="309" name="Google Shape;309;g37ba2fdf9ad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0" name="Google Shape;310;g37ba2fdf9ad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GB">
                <a:latin typeface="Montserrat"/>
                <a:ea typeface="Montserrat"/>
                <a:cs typeface="Montserrat"/>
                <a:sym typeface="Montserrat"/>
              </a:rPr>
              <a:t>Notes: </a:t>
            </a:r>
            <a:endParaRPr b="1">
              <a:latin typeface="Montserrat"/>
              <a:ea typeface="Montserrat"/>
              <a:cs typeface="Montserrat"/>
              <a:sym typeface="Montserrat"/>
            </a:endParaRPr>
          </a:p>
          <a:p>
            <a:pPr indent="-298450" lvl="0" marL="457200" rtl="0" algn="l">
              <a:spcBef>
                <a:spcPts val="0"/>
              </a:spcBef>
              <a:spcAft>
                <a:spcPts val="0"/>
              </a:spcAft>
              <a:buSzPts val="1100"/>
              <a:buFont typeface="Montserrat"/>
              <a:buChar char="●"/>
            </a:pPr>
            <a:r>
              <a:rPr lang="en-GB">
                <a:latin typeface="Montserrat"/>
                <a:ea typeface="Montserrat"/>
                <a:cs typeface="Montserrat"/>
                <a:sym typeface="Montserrat"/>
              </a:rPr>
              <a:t>Share your </a:t>
            </a:r>
            <a:r>
              <a:rPr lang="en-GB">
                <a:latin typeface="Montserrat"/>
                <a:ea typeface="Montserrat"/>
                <a:cs typeface="Montserrat"/>
                <a:sym typeface="Montserrat"/>
              </a:rPr>
              <a:t>knowledge</a:t>
            </a:r>
            <a:r>
              <a:rPr lang="en-GB">
                <a:latin typeface="Montserrat"/>
                <a:ea typeface="Montserrat"/>
                <a:cs typeface="Montserrat"/>
                <a:sym typeface="Montserrat"/>
              </a:rPr>
              <a:t> within your community </a:t>
            </a:r>
            <a:endParaRPr>
              <a:latin typeface="Montserrat"/>
              <a:ea typeface="Montserrat"/>
              <a:cs typeface="Montserrat"/>
              <a:sym typeface="Montserrat"/>
            </a:endParaRPr>
          </a:p>
          <a:p>
            <a:pPr indent="-298450" lvl="0" marL="457200" rtl="0" algn="l">
              <a:spcBef>
                <a:spcPts val="0"/>
              </a:spcBef>
              <a:spcAft>
                <a:spcPts val="0"/>
              </a:spcAft>
              <a:buSzPts val="1100"/>
              <a:buFont typeface="Montserrat"/>
              <a:buChar char="●"/>
            </a:pPr>
            <a:r>
              <a:rPr lang="en-GB">
                <a:latin typeface="Montserrat"/>
                <a:ea typeface="Montserrat"/>
                <a:cs typeface="Montserrat"/>
                <a:sym typeface="Montserrat"/>
              </a:rPr>
              <a:t>Hosting an awareness event is a great way to spread the message, connect with your community, and make a real impact. </a:t>
            </a:r>
            <a:endParaRPr>
              <a:latin typeface="Montserrat"/>
              <a:ea typeface="Montserrat"/>
              <a:cs typeface="Montserrat"/>
              <a:sym typeface="Montserrat"/>
            </a:endParaRPr>
          </a:p>
          <a:p>
            <a:pPr indent="-298450" lvl="0" marL="457200" rtl="0" algn="l">
              <a:spcBef>
                <a:spcPts val="0"/>
              </a:spcBef>
              <a:spcAft>
                <a:spcPts val="0"/>
              </a:spcAft>
              <a:buSzPts val="1100"/>
              <a:buFont typeface="Montserrat"/>
              <a:buChar char="●"/>
            </a:pPr>
            <a:r>
              <a:rPr lang="en-GB">
                <a:latin typeface="Montserrat"/>
                <a:ea typeface="Montserrat"/>
                <a:cs typeface="Montserrat"/>
                <a:sym typeface="Montserrat"/>
              </a:rPr>
              <a:t>Chances are, your neighbours don’t realise just how many options there are to reuse, repair, or recycle their old electricals locally.  You can help change that.</a:t>
            </a:r>
            <a:endParaRPr>
              <a:latin typeface="Montserrat"/>
              <a:ea typeface="Montserrat"/>
              <a:cs typeface="Montserrat"/>
              <a:sym typeface="Montserrat"/>
            </a:endParaRPr>
          </a:p>
          <a:p>
            <a:pPr indent="-298450" lvl="0" marL="457200" rtl="0" algn="l">
              <a:spcBef>
                <a:spcPts val="0"/>
              </a:spcBef>
              <a:spcAft>
                <a:spcPts val="0"/>
              </a:spcAft>
              <a:buSzPts val="1100"/>
              <a:buFont typeface="Montserrat"/>
              <a:buChar char="●"/>
            </a:pPr>
            <a:r>
              <a:rPr lang="en-GB">
                <a:latin typeface="Montserrat"/>
                <a:ea typeface="Montserrat"/>
                <a:cs typeface="Montserrat"/>
                <a:sym typeface="Montserrat"/>
              </a:rPr>
              <a:t>I</a:t>
            </a:r>
            <a:r>
              <a:rPr lang="en-GB">
                <a:latin typeface="Montserrat"/>
                <a:ea typeface="Montserrat"/>
                <a:cs typeface="Montserrat"/>
                <a:sym typeface="Montserrat"/>
              </a:rPr>
              <a:t>s there a local market, fair or event in a community space like a community centre,  place of worship or shopping mall?</a:t>
            </a:r>
            <a:endParaRPr>
              <a:latin typeface="Montserrat"/>
              <a:ea typeface="Montserrat"/>
              <a:cs typeface="Montserrat"/>
              <a:sym typeface="Montserrat"/>
            </a:endParaRPr>
          </a:p>
          <a:p>
            <a:pPr indent="-298450" lvl="0" marL="457200" rtl="0" algn="l">
              <a:spcBef>
                <a:spcPts val="0"/>
              </a:spcBef>
              <a:spcAft>
                <a:spcPts val="0"/>
              </a:spcAft>
              <a:buSzPts val="1100"/>
              <a:buFont typeface="Montserrat"/>
              <a:buChar char="●"/>
            </a:pPr>
            <a:r>
              <a:rPr lang="en-GB">
                <a:latin typeface="Montserrat"/>
                <a:ea typeface="Montserrat"/>
                <a:cs typeface="Montserrat"/>
                <a:sym typeface="Montserrat"/>
              </a:rPr>
              <a:t>Or organise your own event - Whether it’s a stall, drop-in session or just a table in your local village hall, start some friendly conversations with those in your community. </a:t>
            </a:r>
            <a:endParaRPr>
              <a:latin typeface="Montserrat"/>
              <a:ea typeface="Montserrat"/>
              <a:cs typeface="Montserrat"/>
              <a:sym typeface="Montserrat"/>
            </a:endParaRPr>
          </a:p>
          <a:p>
            <a:pPr indent="-298450" lvl="0" marL="457200" rtl="0" algn="l">
              <a:spcBef>
                <a:spcPts val="0"/>
              </a:spcBef>
              <a:spcAft>
                <a:spcPts val="0"/>
              </a:spcAft>
              <a:buSzPts val="1100"/>
              <a:buFont typeface="Montserrat"/>
              <a:buChar char="●"/>
            </a:pPr>
            <a:r>
              <a:rPr lang="en-GB">
                <a:latin typeface="Montserrat"/>
                <a:ea typeface="Montserrat"/>
                <a:cs typeface="Montserrat"/>
                <a:sym typeface="Montserrat"/>
              </a:rPr>
              <a:t>Use our HypnoCat posters or banners from the toolkit to draw attention and get people talking.</a:t>
            </a:r>
            <a:endParaRPr>
              <a:latin typeface="Montserrat"/>
              <a:ea typeface="Montserrat"/>
              <a:cs typeface="Montserrat"/>
              <a:sym typeface="Montserrat"/>
            </a:endParaRPr>
          </a:p>
          <a:p>
            <a:pPr indent="-298450" lvl="0" marL="457200" rtl="0" algn="l">
              <a:spcBef>
                <a:spcPts val="0"/>
              </a:spcBef>
              <a:spcAft>
                <a:spcPts val="0"/>
              </a:spcAft>
              <a:buSzPts val="1100"/>
              <a:buFont typeface="Montserrat"/>
              <a:buChar char="●"/>
            </a:pPr>
            <a:r>
              <a:rPr lang="en-GB">
                <a:latin typeface="Montserrat"/>
                <a:ea typeface="Montserrat"/>
                <a:cs typeface="Montserrat"/>
                <a:sym typeface="Montserrat"/>
              </a:rPr>
              <a:t>Not sure what to say? Don’t worry, you don’t need to be an expert!</a:t>
            </a:r>
            <a:endParaRPr>
              <a:latin typeface="Montserrat"/>
              <a:ea typeface="Montserrat"/>
              <a:cs typeface="Montserrat"/>
              <a:sym typeface="Montserrat"/>
            </a:endParaRPr>
          </a:p>
          <a:p>
            <a:pPr indent="-298450" lvl="0" marL="457200" rtl="0" algn="l">
              <a:spcBef>
                <a:spcPts val="0"/>
              </a:spcBef>
              <a:spcAft>
                <a:spcPts val="0"/>
              </a:spcAft>
              <a:buSzPts val="1100"/>
              <a:buFont typeface="Montserrat"/>
              <a:buChar char="●"/>
            </a:pPr>
            <a:r>
              <a:rPr lang="en-GB">
                <a:latin typeface="Montserrat"/>
                <a:ea typeface="Montserrat"/>
                <a:cs typeface="Montserrat"/>
                <a:sym typeface="Montserrat"/>
              </a:rPr>
              <a:t>As part of the toolkit - there are talking points to help you feel confident sharing key facts.</a:t>
            </a:r>
            <a:endParaRPr>
              <a:latin typeface="Montserrat"/>
              <a:ea typeface="Montserrat"/>
              <a:cs typeface="Montserrat"/>
              <a:sym typeface="Montserrat"/>
            </a:endParaRPr>
          </a:p>
          <a:p>
            <a:pPr indent="0" lvl="0" marL="457200" rtl="0" algn="l">
              <a:spcBef>
                <a:spcPts val="0"/>
              </a:spcBef>
              <a:spcAft>
                <a:spcPts val="0"/>
              </a:spcAft>
              <a:buNone/>
            </a:pPr>
            <a:r>
              <a:t/>
            </a:r>
            <a:endParaRPr>
              <a:latin typeface="Montserrat"/>
              <a:ea typeface="Montserrat"/>
              <a:cs typeface="Montserrat"/>
              <a:sym typeface="Montserrat"/>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5" name="Shape 315"/>
        <p:cNvGrpSpPr/>
        <p:nvPr/>
      </p:nvGrpSpPr>
      <p:grpSpPr>
        <a:xfrm>
          <a:off x="0" y="0"/>
          <a:ext cx="0" cy="0"/>
          <a:chOff x="0" y="0"/>
          <a:chExt cx="0" cy="0"/>
        </a:xfrm>
      </p:grpSpPr>
      <p:sp>
        <p:nvSpPr>
          <p:cNvPr id="316" name="Google Shape;316;g3395bc0bd97_0_16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17" name="Google Shape;317;g3395bc0bd97_0_16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 name="Shape 128"/>
        <p:cNvGrpSpPr/>
        <p:nvPr/>
      </p:nvGrpSpPr>
      <p:grpSpPr>
        <a:xfrm>
          <a:off x="0" y="0"/>
          <a:ext cx="0" cy="0"/>
          <a:chOff x="0" y="0"/>
          <a:chExt cx="0" cy="0"/>
        </a:xfrm>
      </p:grpSpPr>
      <p:sp>
        <p:nvSpPr>
          <p:cNvPr id="129" name="Google Shape;129;g3395bc0bd97_0_1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0" name="Google Shape;130;g3395bc0bd97_0_1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g34749219298_0_3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6" name="Google Shape;136;g34749219298_0_3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 name="Shape 139"/>
        <p:cNvGrpSpPr/>
        <p:nvPr/>
      </p:nvGrpSpPr>
      <p:grpSpPr>
        <a:xfrm>
          <a:off x="0" y="0"/>
          <a:ext cx="0" cy="0"/>
          <a:chOff x="0" y="0"/>
          <a:chExt cx="0" cy="0"/>
        </a:xfrm>
      </p:grpSpPr>
      <p:sp>
        <p:nvSpPr>
          <p:cNvPr id="140" name="Google Shape;140;g3395bc0bd97_0_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1" name="Google Shape;141;g3395bc0bd97_0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GB">
                <a:latin typeface="Montserrat"/>
                <a:ea typeface="Montserrat"/>
                <a:cs typeface="Montserrat"/>
                <a:sym typeface="Montserrat"/>
              </a:rPr>
              <a:t>Notes:</a:t>
            </a:r>
            <a:endParaRPr b="1">
              <a:latin typeface="Montserrat"/>
              <a:ea typeface="Montserrat"/>
              <a:cs typeface="Montserrat"/>
              <a:sym typeface="Montserrat"/>
            </a:endParaRPr>
          </a:p>
          <a:p>
            <a:pPr indent="-298450" lvl="0" marL="457200" rtl="0" algn="l">
              <a:spcBef>
                <a:spcPts val="0"/>
              </a:spcBef>
              <a:spcAft>
                <a:spcPts val="0"/>
              </a:spcAft>
              <a:buSzPts val="1100"/>
              <a:buFont typeface="Montserrat"/>
              <a:buChar char="●"/>
            </a:pPr>
            <a:r>
              <a:rPr lang="en-GB">
                <a:latin typeface="Montserrat"/>
                <a:ea typeface="Montserrat"/>
                <a:cs typeface="Montserrat"/>
                <a:sym typeface="Montserrat"/>
              </a:rPr>
              <a:t>So what is e-waste and why should we focus on it?</a:t>
            </a:r>
            <a:endParaRPr>
              <a:latin typeface="Montserrat"/>
              <a:ea typeface="Montserrat"/>
              <a:cs typeface="Montserrat"/>
              <a:sym typeface="Montserrat"/>
            </a:endParaRPr>
          </a:p>
          <a:p>
            <a:pPr indent="0" lvl="0" marL="0" rtl="0" algn="l">
              <a:spcBef>
                <a:spcPts val="0"/>
              </a:spcBef>
              <a:spcAft>
                <a:spcPts val="0"/>
              </a:spcAft>
              <a:buNone/>
            </a:pPr>
            <a:r>
              <a:t/>
            </a:r>
            <a:endParaRPr>
              <a:latin typeface="Montserrat"/>
              <a:ea typeface="Montserrat"/>
              <a:cs typeface="Montserrat"/>
              <a:sym typeface="Montserrat"/>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 name="Shape 147"/>
        <p:cNvGrpSpPr/>
        <p:nvPr/>
      </p:nvGrpSpPr>
      <p:grpSpPr>
        <a:xfrm>
          <a:off x="0" y="0"/>
          <a:ext cx="0" cy="0"/>
          <a:chOff x="0" y="0"/>
          <a:chExt cx="0" cy="0"/>
        </a:xfrm>
      </p:grpSpPr>
      <p:sp>
        <p:nvSpPr>
          <p:cNvPr id="148" name="Google Shape;148;g3395bc0bd97_0_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9" name="Google Shape;149;g3395bc0bd97_0_1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1" lang="en-GB">
                <a:solidFill>
                  <a:schemeClr val="dk1"/>
                </a:solidFill>
                <a:latin typeface="Montserrat"/>
                <a:ea typeface="Montserrat"/>
                <a:cs typeface="Montserrat"/>
                <a:sym typeface="Montserrat"/>
              </a:rPr>
              <a:t>N</a:t>
            </a:r>
            <a:r>
              <a:rPr b="1" lang="en-GB">
                <a:latin typeface="Montserrat"/>
                <a:ea typeface="Montserrat"/>
                <a:cs typeface="Montserrat"/>
                <a:sym typeface="Montserrat"/>
              </a:rPr>
              <a:t>otes:</a:t>
            </a:r>
            <a:endParaRPr b="1">
              <a:latin typeface="Montserrat"/>
              <a:ea typeface="Montserrat"/>
              <a:cs typeface="Montserrat"/>
              <a:sym typeface="Montserrat"/>
            </a:endParaRPr>
          </a:p>
          <a:p>
            <a:pPr indent="0" lvl="0" marL="0" rtl="0" algn="l">
              <a:spcBef>
                <a:spcPts val="0"/>
              </a:spcBef>
              <a:spcAft>
                <a:spcPts val="0"/>
              </a:spcAft>
              <a:buNone/>
            </a:pPr>
            <a:r>
              <a:t/>
            </a:r>
            <a:endParaRPr b="1">
              <a:latin typeface="Montserrat"/>
              <a:ea typeface="Montserrat"/>
              <a:cs typeface="Montserrat"/>
              <a:sym typeface="Montserrat"/>
            </a:endParaRPr>
          </a:p>
          <a:p>
            <a:pPr indent="-298450" lvl="0" marL="457200" rtl="0" algn="l">
              <a:spcBef>
                <a:spcPts val="0"/>
              </a:spcBef>
              <a:spcAft>
                <a:spcPts val="0"/>
              </a:spcAft>
              <a:buSzPts val="1100"/>
              <a:buFont typeface="Montserrat"/>
              <a:buChar char="●"/>
            </a:pPr>
            <a:r>
              <a:rPr lang="en-GB">
                <a:latin typeface="Montserrat"/>
                <a:ea typeface="Montserrat"/>
                <a:cs typeface="Montserrat"/>
                <a:sym typeface="Montserrat"/>
              </a:rPr>
              <a:t>Electricals are </a:t>
            </a:r>
            <a:r>
              <a:rPr lang="en-GB">
                <a:solidFill>
                  <a:schemeClr val="dk1"/>
                </a:solidFill>
                <a:latin typeface="Montserrat"/>
                <a:ea typeface="Montserrat"/>
                <a:cs typeface="Montserrat"/>
                <a:sym typeface="Montserrat"/>
              </a:rPr>
              <a:t>incredibly complex products, and can be made of hundreds of different parts and materials</a:t>
            </a:r>
            <a:endParaRPr>
              <a:solidFill>
                <a:schemeClr val="dk1"/>
              </a:solidFill>
              <a:latin typeface="Montserrat"/>
              <a:ea typeface="Montserrat"/>
              <a:cs typeface="Montserrat"/>
              <a:sym typeface="Montserrat"/>
            </a:endParaRPr>
          </a:p>
          <a:p>
            <a:pPr indent="-298450" lvl="0" marL="457200" rtl="0" algn="l">
              <a:spcBef>
                <a:spcPts val="0"/>
              </a:spcBef>
              <a:spcAft>
                <a:spcPts val="0"/>
              </a:spcAft>
              <a:buSzPts val="1100"/>
              <a:buFont typeface="Montserrat"/>
              <a:buChar char="●"/>
            </a:pPr>
            <a:r>
              <a:rPr lang="en-GB">
                <a:latin typeface="Montserrat"/>
                <a:ea typeface="Montserrat"/>
                <a:cs typeface="Montserrat"/>
                <a:sym typeface="Montserrat"/>
              </a:rPr>
              <a:t>Many of these are critical </a:t>
            </a:r>
            <a:r>
              <a:rPr lang="en-GB">
                <a:latin typeface="Montserrat"/>
                <a:ea typeface="Montserrat"/>
                <a:cs typeface="Montserrat"/>
                <a:sym typeface="Montserrat"/>
              </a:rPr>
              <a:t>raw materials which have been mined from the ground. </a:t>
            </a:r>
            <a:endParaRPr>
              <a:latin typeface="Montserrat"/>
              <a:ea typeface="Montserrat"/>
              <a:cs typeface="Montserrat"/>
              <a:sym typeface="Montserrat"/>
            </a:endParaRPr>
          </a:p>
          <a:p>
            <a:pPr indent="-298450" lvl="0" marL="457200" rtl="0" algn="l">
              <a:spcBef>
                <a:spcPts val="0"/>
              </a:spcBef>
              <a:spcAft>
                <a:spcPts val="0"/>
              </a:spcAft>
              <a:buSzPts val="1100"/>
              <a:buFont typeface="Montserrat"/>
              <a:buChar char="●"/>
            </a:pPr>
            <a:r>
              <a:rPr lang="en-GB">
                <a:latin typeface="Montserrat"/>
                <a:ea typeface="Montserrat"/>
                <a:cs typeface="Montserrat"/>
                <a:sym typeface="Montserrat"/>
              </a:rPr>
              <a:t>These include gold, copper, aluminium and silver and platinum </a:t>
            </a:r>
            <a:endParaRPr>
              <a:latin typeface="Montserrat"/>
              <a:ea typeface="Montserrat"/>
              <a:cs typeface="Montserrat"/>
              <a:sym typeface="Montserrat"/>
            </a:endParaRPr>
          </a:p>
          <a:p>
            <a:pPr indent="-298450" lvl="0" marL="457200" rtl="0" algn="l">
              <a:spcBef>
                <a:spcPts val="0"/>
              </a:spcBef>
              <a:spcAft>
                <a:spcPts val="0"/>
              </a:spcAft>
              <a:buSzPts val="1100"/>
              <a:buFont typeface="Montserrat"/>
              <a:buChar char="●"/>
            </a:pPr>
            <a:r>
              <a:rPr lang="en-GB">
                <a:latin typeface="Montserrat"/>
                <a:ea typeface="Montserrat"/>
                <a:cs typeface="Montserrat"/>
                <a:sym typeface="Montserrat"/>
              </a:rPr>
              <a:t>These precious metals are </a:t>
            </a:r>
            <a:r>
              <a:rPr lang="en-GB">
                <a:latin typeface="Montserrat"/>
                <a:ea typeface="Montserrat"/>
                <a:cs typeface="Montserrat"/>
                <a:sym typeface="Montserrat"/>
              </a:rPr>
              <a:t>valuable, and can be used again and again </a:t>
            </a:r>
            <a:endParaRPr>
              <a:latin typeface="Montserrat"/>
              <a:ea typeface="Montserrat"/>
              <a:cs typeface="Montserrat"/>
              <a:sym typeface="Montserrat"/>
            </a:endParaRPr>
          </a:p>
          <a:p>
            <a:pPr indent="0" lvl="0" marL="457200" rtl="0" algn="l">
              <a:spcBef>
                <a:spcPts val="0"/>
              </a:spcBef>
              <a:spcAft>
                <a:spcPts val="0"/>
              </a:spcAft>
              <a:buNone/>
            </a:pPr>
            <a:r>
              <a:t/>
            </a:r>
            <a:endParaRPr>
              <a:latin typeface="Montserrat"/>
              <a:ea typeface="Montserrat"/>
              <a:cs typeface="Montserrat"/>
              <a:sym typeface="Montserrat"/>
            </a:endParaRPr>
          </a:p>
          <a:p>
            <a:pPr indent="0" lvl="0" marL="0" rtl="0" algn="l">
              <a:spcBef>
                <a:spcPts val="0"/>
              </a:spcBef>
              <a:spcAft>
                <a:spcPts val="0"/>
              </a:spcAft>
              <a:buNone/>
            </a:pPr>
            <a:r>
              <a:t/>
            </a:r>
            <a:endParaRPr>
              <a:latin typeface="Montserrat"/>
              <a:ea typeface="Montserrat"/>
              <a:cs typeface="Montserrat"/>
              <a:sym typeface="Montserrat"/>
            </a:endParaRPr>
          </a:p>
          <a:p>
            <a:pPr indent="0" lvl="0" marL="0" rtl="0" algn="l">
              <a:spcBef>
                <a:spcPts val="0"/>
              </a:spcBef>
              <a:spcAft>
                <a:spcPts val="0"/>
              </a:spcAft>
              <a:buNone/>
            </a:pPr>
            <a:r>
              <a:t/>
            </a:r>
            <a:endParaRPr>
              <a:latin typeface="Montserrat"/>
              <a:ea typeface="Montserrat"/>
              <a:cs typeface="Montserrat"/>
              <a:sym typeface="Montserrat"/>
            </a:endParaRPr>
          </a:p>
          <a:p>
            <a:pPr indent="0" lvl="0" marL="0" rtl="0" algn="l">
              <a:spcBef>
                <a:spcPts val="0"/>
              </a:spcBef>
              <a:spcAft>
                <a:spcPts val="0"/>
              </a:spcAft>
              <a:buNone/>
            </a:pPr>
            <a:r>
              <a:rPr i="1" lang="en-GB">
                <a:latin typeface="Montserrat"/>
                <a:ea typeface="Montserrat"/>
                <a:cs typeface="Montserrat"/>
                <a:sym typeface="Montserrat"/>
              </a:rPr>
              <a:t>Image: Todd Mclellan Things Come Apart</a:t>
            </a:r>
            <a:endParaRPr>
              <a:latin typeface="Montserrat"/>
              <a:ea typeface="Montserrat"/>
              <a:cs typeface="Montserrat"/>
              <a:sym typeface="Montserrat"/>
            </a:endParaRPr>
          </a:p>
        </p:txBody>
      </p:sp>
      <p:sp>
        <p:nvSpPr>
          <p:cNvPr id="150" name="Google Shape;150;g3395bc0bd97_0_16: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g3395bc0bd97_0_6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8" name="Google Shape;168;g3395bc0bd97_0_6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1" lang="en-GB">
                <a:latin typeface="Montserrat"/>
                <a:ea typeface="Montserrat"/>
                <a:cs typeface="Montserrat"/>
                <a:sym typeface="Montserrat"/>
              </a:rPr>
              <a:t>N</a:t>
            </a:r>
            <a:r>
              <a:rPr b="1" lang="en-GB">
                <a:latin typeface="Montserrat"/>
                <a:ea typeface="Montserrat"/>
                <a:cs typeface="Montserrat"/>
                <a:sym typeface="Montserrat"/>
              </a:rPr>
              <a:t>otes:</a:t>
            </a:r>
            <a:endParaRPr b="1">
              <a:latin typeface="Montserrat"/>
              <a:ea typeface="Montserrat"/>
              <a:cs typeface="Montserrat"/>
              <a:sym typeface="Montserrat"/>
            </a:endParaRPr>
          </a:p>
          <a:p>
            <a:pPr indent="0" lvl="0" marL="0" rtl="0" algn="l">
              <a:spcBef>
                <a:spcPts val="0"/>
              </a:spcBef>
              <a:spcAft>
                <a:spcPts val="0"/>
              </a:spcAft>
              <a:buNone/>
            </a:pPr>
            <a:r>
              <a:t/>
            </a:r>
            <a:endParaRPr b="1">
              <a:latin typeface="Montserrat"/>
              <a:ea typeface="Montserrat"/>
              <a:cs typeface="Montserrat"/>
              <a:sym typeface="Montserrat"/>
            </a:endParaRPr>
          </a:p>
          <a:p>
            <a:pPr indent="-298450" lvl="0" marL="457200" rtl="0" algn="l">
              <a:spcBef>
                <a:spcPts val="0"/>
              </a:spcBef>
              <a:spcAft>
                <a:spcPts val="0"/>
              </a:spcAft>
              <a:buSzPts val="1100"/>
              <a:buFont typeface="Montserrat"/>
              <a:buChar char="●"/>
            </a:pPr>
            <a:r>
              <a:rPr lang="en-GB">
                <a:latin typeface="Montserrat"/>
                <a:ea typeface="Montserrat"/>
                <a:cs typeface="Montserrat"/>
                <a:sym typeface="Montserrat"/>
              </a:rPr>
              <a:t>Electricals often contain hidden or lose batteries </a:t>
            </a:r>
            <a:endParaRPr>
              <a:latin typeface="Montserrat"/>
              <a:ea typeface="Montserrat"/>
              <a:cs typeface="Montserrat"/>
              <a:sym typeface="Montserrat"/>
            </a:endParaRPr>
          </a:p>
          <a:p>
            <a:pPr indent="-298450" lvl="0" marL="457200" rtl="0" algn="l">
              <a:spcBef>
                <a:spcPts val="0"/>
              </a:spcBef>
              <a:spcAft>
                <a:spcPts val="0"/>
              </a:spcAft>
              <a:buSzPts val="1100"/>
              <a:buFont typeface="Montserrat"/>
              <a:buChar char="●"/>
            </a:pPr>
            <a:r>
              <a:rPr lang="en-GB">
                <a:latin typeface="Montserrat"/>
                <a:ea typeface="Montserrat"/>
                <a:cs typeface="Montserrat"/>
                <a:sym typeface="Montserrat"/>
              </a:rPr>
              <a:t>Just like electricals, batteries are made of parts and components</a:t>
            </a:r>
            <a:endParaRPr>
              <a:latin typeface="Montserrat"/>
              <a:ea typeface="Montserrat"/>
              <a:cs typeface="Montserrat"/>
              <a:sym typeface="Montserrat"/>
            </a:endParaRPr>
          </a:p>
          <a:p>
            <a:pPr indent="-298450" lvl="0" marL="457200" rtl="0" algn="l">
              <a:lnSpc>
                <a:spcPct val="115000"/>
              </a:lnSpc>
              <a:spcBef>
                <a:spcPts val="0"/>
              </a:spcBef>
              <a:spcAft>
                <a:spcPts val="0"/>
              </a:spcAft>
              <a:buSzPts val="1100"/>
              <a:buFont typeface="Montserrat"/>
              <a:buChar char="●"/>
            </a:pPr>
            <a:r>
              <a:rPr lang="en-GB">
                <a:solidFill>
                  <a:srgbClr val="202124"/>
                </a:solidFill>
                <a:latin typeface="Montserrat"/>
                <a:ea typeface="Montserrat"/>
                <a:cs typeface="Montserrat"/>
                <a:sym typeface="Montserrat"/>
              </a:rPr>
              <a:t>There are many valuable materials inside batteries that can be reused if recycled properly, like nickel, zinc, cadmium and lithium.</a:t>
            </a:r>
            <a:endParaRPr>
              <a:solidFill>
                <a:srgbClr val="202124"/>
              </a:solidFill>
              <a:latin typeface="Montserrat"/>
              <a:ea typeface="Montserrat"/>
              <a:cs typeface="Montserrat"/>
              <a:sym typeface="Montserrat"/>
            </a:endParaRPr>
          </a:p>
          <a:p>
            <a:pPr indent="-298450" lvl="0" marL="457200" rtl="0" algn="l">
              <a:spcBef>
                <a:spcPts val="0"/>
              </a:spcBef>
              <a:spcAft>
                <a:spcPts val="0"/>
              </a:spcAft>
              <a:buClr>
                <a:srgbClr val="212529"/>
              </a:buClr>
              <a:buSzPts val="1100"/>
              <a:buFont typeface="Montserrat"/>
              <a:buChar char="●"/>
            </a:pPr>
            <a:r>
              <a:rPr lang="en-GB">
                <a:solidFill>
                  <a:srgbClr val="212529"/>
                </a:solidFill>
                <a:latin typeface="Montserrat"/>
                <a:ea typeface="Montserrat"/>
                <a:cs typeface="Montserrat"/>
                <a:sym typeface="Montserrat"/>
              </a:rPr>
              <a:t>Electricals containing batteries that tend to be discarded the most are smaller, frequently used and often cheaper electricals like toothbrushes, chargers, games controls, toys</a:t>
            </a:r>
            <a:endParaRPr>
              <a:solidFill>
                <a:srgbClr val="212529"/>
              </a:solidFill>
              <a:latin typeface="Montserrat"/>
              <a:ea typeface="Montserrat"/>
              <a:cs typeface="Montserrat"/>
              <a:sym typeface="Montserrat"/>
            </a:endParaRPr>
          </a:p>
          <a:p>
            <a:pPr indent="0" lvl="0" marL="0" rtl="0" algn="l">
              <a:lnSpc>
                <a:spcPct val="115000"/>
              </a:lnSpc>
              <a:spcBef>
                <a:spcPts val="0"/>
              </a:spcBef>
              <a:spcAft>
                <a:spcPts val="0"/>
              </a:spcAft>
              <a:buNone/>
            </a:pPr>
            <a:r>
              <a:t/>
            </a:r>
            <a:endParaRPr>
              <a:latin typeface="Montserrat"/>
              <a:ea typeface="Montserrat"/>
              <a:cs typeface="Montserrat"/>
              <a:sym typeface="Montserrat"/>
            </a:endParaRPr>
          </a:p>
          <a:p>
            <a:pPr indent="0" lvl="0" marL="0" rtl="0" algn="l">
              <a:spcBef>
                <a:spcPts val="0"/>
              </a:spcBef>
              <a:spcAft>
                <a:spcPts val="0"/>
              </a:spcAft>
              <a:buNone/>
            </a:pPr>
            <a:r>
              <a:t/>
            </a:r>
            <a:endParaRPr>
              <a:latin typeface="Montserrat"/>
              <a:ea typeface="Montserrat"/>
              <a:cs typeface="Montserrat"/>
              <a:sym typeface="Montserrat"/>
            </a:endParaRPr>
          </a:p>
          <a:p>
            <a:pPr indent="0" lvl="0" marL="0" rtl="0" algn="l">
              <a:spcBef>
                <a:spcPts val="0"/>
              </a:spcBef>
              <a:spcAft>
                <a:spcPts val="0"/>
              </a:spcAft>
              <a:buNone/>
            </a:pPr>
            <a:r>
              <a:rPr i="1" lang="en-GB">
                <a:latin typeface="Montserrat"/>
                <a:ea typeface="Montserrat"/>
                <a:cs typeface="Montserrat"/>
                <a:sym typeface="Montserrat"/>
              </a:rPr>
              <a:t>Image: Todd Mclellan Things Come Apart</a:t>
            </a:r>
            <a:endParaRPr i="1">
              <a:latin typeface="Montserrat"/>
              <a:ea typeface="Montserrat"/>
              <a:cs typeface="Montserrat"/>
              <a:sym typeface="Montserrat"/>
            </a:endParaRPr>
          </a:p>
          <a:p>
            <a:pPr indent="0" lvl="0" marL="0" rtl="0" algn="l">
              <a:spcBef>
                <a:spcPts val="0"/>
              </a:spcBef>
              <a:spcAft>
                <a:spcPts val="0"/>
              </a:spcAft>
              <a:buNone/>
            </a:pPr>
            <a:r>
              <a:t/>
            </a:r>
            <a:endParaRPr>
              <a:latin typeface="Montserrat"/>
              <a:ea typeface="Montserrat"/>
              <a:cs typeface="Montserrat"/>
              <a:sym typeface="Montserrat"/>
            </a:endParaRPr>
          </a:p>
        </p:txBody>
      </p:sp>
      <p:sp>
        <p:nvSpPr>
          <p:cNvPr id="169" name="Google Shape;169;g3395bc0bd97_0_6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1" name="Shape 181"/>
        <p:cNvGrpSpPr/>
        <p:nvPr/>
      </p:nvGrpSpPr>
      <p:grpSpPr>
        <a:xfrm>
          <a:off x="0" y="0"/>
          <a:ext cx="0" cy="0"/>
          <a:chOff x="0" y="0"/>
          <a:chExt cx="0" cy="0"/>
        </a:xfrm>
      </p:grpSpPr>
      <p:sp>
        <p:nvSpPr>
          <p:cNvPr id="182" name="Google Shape;182;g3395bc0bd97_0_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3" name="Google Shape;183;g3395bc0bd97_0_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6" name="Shape 186"/>
        <p:cNvGrpSpPr/>
        <p:nvPr/>
      </p:nvGrpSpPr>
      <p:grpSpPr>
        <a:xfrm>
          <a:off x="0" y="0"/>
          <a:ext cx="0" cy="0"/>
          <a:chOff x="0" y="0"/>
          <a:chExt cx="0" cy="0"/>
        </a:xfrm>
      </p:grpSpPr>
      <p:sp>
        <p:nvSpPr>
          <p:cNvPr id="187" name="Google Shape;187;g3395bc0bd97_0_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8" name="Google Shape;188;g3395bc0bd97_0_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GB">
                <a:solidFill>
                  <a:schemeClr val="dk1"/>
                </a:solidFill>
                <a:latin typeface="Montserrat"/>
                <a:ea typeface="Montserrat"/>
                <a:cs typeface="Montserrat"/>
                <a:sym typeface="Montserrat"/>
              </a:rPr>
              <a:t>N</a:t>
            </a:r>
            <a:r>
              <a:rPr b="1" lang="en-GB">
                <a:latin typeface="Montserrat"/>
                <a:ea typeface="Montserrat"/>
                <a:cs typeface="Montserrat"/>
                <a:sym typeface="Montserrat"/>
              </a:rPr>
              <a:t>otes:</a:t>
            </a:r>
            <a:endParaRPr b="1">
              <a:latin typeface="Montserrat"/>
              <a:ea typeface="Montserrat"/>
              <a:cs typeface="Montserrat"/>
              <a:sym typeface="Montserrat"/>
            </a:endParaRPr>
          </a:p>
          <a:p>
            <a:pPr indent="0" lvl="0" marL="0" rtl="0" algn="l">
              <a:spcBef>
                <a:spcPts val="0"/>
              </a:spcBef>
              <a:spcAft>
                <a:spcPts val="0"/>
              </a:spcAft>
              <a:buNone/>
            </a:pPr>
            <a:r>
              <a:t/>
            </a:r>
            <a:endParaRPr b="1">
              <a:latin typeface="Montserrat"/>
              <a:ea typeface="Montserrat"/>
              <a:cs typeface="Montserrat"/>
              <a:sym typeface="Montserrat"/>
            </a:endParaRPr>
          </a:p>
          <a:p>
            <a:pPr indent="-298450" lvl="0" marL="457200" rtl="0" algn="l">
              <a:spcBef>
                <a:spcPts val="0"/>
              </a:spcBef>
              <a:spcAft>
                <a:spcPts val="0"/>
              </a:spcAft>
              <a:buSzPts val="1100"/>
              <a:buFont typeface="Montserrat"/>
              <a:buChar char="●"/>
            </a:pPr>
            <a:r>
              <a:rPr lang="en-GB">
                <a:latin typeface="Montserrat"/>
                <a:ea typeface="Montserrat"/>
                <a:cs typeface="Montserrat"/>
                <a:sym typeface="Montserrat"/>
              </a:rPr>
              <a:t>Electrical waste is the fastest growing sources of waste in the world, and in the UK. </a:t>
            </a:r>
            <a:endParaRPr>
              <a:latin typeface="Montserrat"/>
              <a:ea typeface="Montserrat"/>
              <a:cs typeface="Montserrat"/>
              <a:sym typeface="Montserrat"/>
            </a:endParaRPr>
          </a:p>
          <a:p>
            <a:pPr indent="-298450" lvl="0" marL="457200" rtl="0" algn="l">
              <a:spcBef>
                <a:spcPts val="0"/>
              </a:spcBef>
              <a:spcAft>
                <a:spcPts val="0"/>
              </a:spcAft>
              <a:buSzPts val="1100"/>
              <a:buFont typeface="Montserrat"/>
              <a:buChar char="●"/>
            </a:pPr>
            <a:r>
              <a:rPr lang="en-GB">
                <a:latin typeface="Montserrat"/>
                <a:ea typeface="Montserrat"/>
                <a:cs typeface="Montserrat"/>
                <a:sym typeface="Montserrat"/>
              </a:rPr>
              <a:t>Across the UK, we’re holding onto 880 million unwanted electricals - that’s an average of 30 items per household gathering dust. </a:t>
            </a:r>
            <a:endParaRPr>
              <a:latin typeface="Montserrat"/>
              <a:ea typeface="Montserrat"/>
              <a:cs typeface="Montserrat"/>
              <a:sym typeface="Montserrat"/>
            </a:endParaRPr>
          </a:p>
          <a:p>
            <a:pPr indent="-298450" lvl="0" marL="457200" rtl="0" algn="l">
              <a:spcBef>
                <a:spcPts val="0"/>
              </a:spcBef>
              <a:spcAft>
                <a:spcPts val="0"/>
              </a:spcAft>
              <a:buSzPts val="1100"/>
              <a:buFont typeface="Montserrat"/>
              <a:buChar char="●"/>
            </a:pPr>
            <a:r>
              <a:rPr lang="en-GB">
                <a:latin typeface="Montserrat"/>
                <a:ea typeface="Montserrat"/>
                <a:cs typeface="Montserrat"/>
                <a:sym typeface="Montserrat"/>
              </a:rPr>
              <a:t>And we are binning 100,000 tonnes every year </a:t>
            </a:r>
            <a:endParaRPr>
              <a:latin typeface="Montserrat"/>
              <a:ea typeface="Montserrat"/>
              <a:cs typeface="Montserrat"/>
              <a:sym typeface="Montserrat"/>
            </a:endParaRPr>
          </a:p>
          <a:p>
            <a:pPr indent="0" lvl="0" marL="457200" rtl="0" algn="l">
              <a:spcBef>
                <a:spcPts val="0"/>
              </a:spcBef>
              <a:spcAft>
                <a:spcPts val="0"/>
              </a:spcAft>
              <a:buNone/>
            </a:pPr>
            <a:r>
              <a:t/>
            </a:r>
            <a:endParaRPr>
              <a:latin typeface="Montserrat"/>
              <a:ea typeface="Montserrat"/>
              <a:cs typeface="Montserrat"/>
              <a:sym typeface="Montserrat"/>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10.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10.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10.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png"/><Relationship Id="rId3" Type="http://schemas.openxmlformats.org/officeDocument/2006/relationships/image" Target="../media/image26.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10.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png"/><Relationship Id="rId3" Type="http://schemas.openxmlformats.org/officeDocument/2006/relationships/image" Target="../media/image26.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10.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10.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png"/><Relationship Id="rId3" Type="http://schemas.openxmlformats.org/officeDocument/2006/relationships/image" Target="../media/image26.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AND_BODY 2" showMasterSp="0">
  <p:cSld name="TITLE_AND_BODY_10">
    <p:bg>
      <p:bgPr>
        <a:solidFill>
          <a:srgbClr val="FFFFFF"/>
        </a:solidFill>
      </p:bgPr>
    </p:bg>
    <p:spTree>
      <p:nvGrpSpPr>
        <p:cNvPr id="50" name="Shape 50"/>
        <p:cNvGrpSpPr/>
        <p:nvPr/>
      </p:nvGrpSpPr>
      <p:grpSpPr>
        <a:xfrm>
          <a:off x="0" y="0"/>
          <a:ext cx="0" cy="0"/>
          <a:chOff x="0" y="0"/>
          <a:chExt cx="0" cy="0"/>
        </a:xfrm>
      </p:grpSpPr>
      <p:cxnSp>
        <p:nvCxnSpPr>
          <p:cNvPr id="51" name="Google Shape;51;p13"/>
          <p:cNvCxnSpPr/>
          <p:nvPr/>
        </p:nvCxnSpPr>
        <p:spPr>
          <a:xfrm flipH="1" rot="10800000">
            <a:off x="171225" y="4701650"/>
            <a:ext cx="8792100" cy="600"/>
          </a:xfrm>
          <a:prstGeom prst="straightConnector1">
            <a:avLst/>
          </a:prstGeom>
          <a:noFill/>
          <a:ln cap="flat" cmpd="sng" w="9525">
            <a:solidFill>
              <a:schemeClr val="lt2"/>
            </a:solidFill>
            <a:prstDash val="solid"/>
            <a:round/>
            <a:headEnd len="sm" w="sm" type="none"/>
            <a:tailEnd len="sm" w="sm" type="none"/>
          </a:ln>
        </p:spPr>
      </p:cxnSp>
      <p:pic>
        <p:nvPicPr>
          <p:cNvPr id="52" name="Google Shape;52;p13"/>
          <p:cNvPicPr preferRelativeResize="0"/>
          <p:nvPr/>
        </p:nvPicPr>
        <p:blipFill rotWithShape="1">
          <a:blip r:embed="rId2">
            <a:alphaModFix/>
          </a:blip>
          <a:srcRect b="0" l="0" r="0" t="0"/>
          <a:stretch/>
        </p:blipFill>
        <p:spPr>
          <a:xfrm>
            <a:off x="8745725" y="4787863"/>
            <a:ext cx="217601" cy="240475"/>
          </a:xfrm>
          <a:prstGeom prst="rect">
            <a:avLst/>
          </a:prstGeom>
          <a:noFill/>
          <a:ln>
            <a:noFill/>
          </a:ln>
        </p:spPr>
      </p:pic>
      <p:sp>
        <p:nvSpPr>
          <p:cNvPr id="53" name="Google Shape;53;p13"/>
          <p:cNvSpPr txBox="1"/>
          <p:nvPr>
            <p:ph idx="1" type="subTitle"/>
          </p:nvPr>
        </p:nvSpPr>
        <p:spPr>
          <a:xfrm>
            <a:off x="171225" y="4875750"/>
            <a:ext cx="8985900" cy="85500"/>
          </a:xfrm>
          <a:prstGeom prst="rect">
            <a:avLst/>
          </a:prstGeom>
          <a:noFill/>
          <a:ln>
            <a:noFill/>
          </a:ln>
        </p:spPr>
        <p:txBody>
          <a:bodyPr anchorCtr="0" anchor="t" bIns="0" lIns="0" spcFirstLastPara="1" rIns="0" wrap="square" tIns="0">
            <a:normAutofit/>
          </a:bodyPr>
          <a:lstStyle>
            <a:lvl1pPr lvl="0" marR="0" algn="l">
              <a:lnSpc>
                <a:spcPct val="100000"/>
              </a:lnSpc>
              <a:spcBef>
                <a:spcPts val="0"/>
              </a:spcBef>
              <a:spcAft>
                <a:spcPts val="0"/>
              </a:spcAft>
              <a:buClr>
                <a:srgbClr val="000000"/>
              </a:buClr>
              <a:buSzPts val="600"/>
              <a:buFont typeface="Arial"/>
              <a:buNone/>
              <a:defRPr b="0" i="0" sz="600" u="none" cap="none" strike="noStrike">
                <a:solidFill>
                  <a:srgbClr val="000000"/>
                </a:solidFill>
                <a:latin typeface="Montserrat Light"/>
                <a:ea typeface="Montserrat Light"/>
                <a:cs typeface="Montserrat Light"/>
                <a:sym typeface="Montserrat Light"/>
              </a:defRPr>
            </a:lvl1pPr>
            <a:lvl2pPr lvl="1"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pic>
        <p:nvPicPr>
          <p:cNvPr id="54" name="Google Shape;54;p13"/>
          <p:cNvPicPr preferRelativeResize="0"/>
          <p:nvPr/>
        </p:nvPicPr>
        <p:blipFill rotWithShape="1">
          <a:blip r:embed="rId3">
            <a:alphaModFix/>
          </a:blip>
          <a:srcRect b="0" l="0" r="0" t="0"/>
          <a:stretch/>
        </p:blipFill>
        <p:spPr>
          <a:xfrm>
            <a:off x="60729" y="4737496"/>
            <a:ext cx="365941" cy="32857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AND_BODY 8" showMasterSp="0">
  <p:cSld name="TITLE_AND_BODY_3_1">
    <p:bg>
      <p:bgPr>
        <a:solidFill>
          <a:srgbClr val="FFFFFF"/>
        </a:solidFill>
      </p:bgPr>
    </p:bg>
    <p:spTree>
      <p:nvGrpSpPr>
        <p:cNvPr id="55" name="Shape 55"/>
        <p:cNvGrpSpPr/>
        <p:nvPr/>
      </p:nvGrpSpPr>
      <p:grpSpPr>
        <a:xfrm>
          <a:off x="0" y="0"/>
          <a:ext cx="0" cy="0"/>
          <a:chOff x="0" y="0"/>
          <a:chExt cx="0" cy="0"/>
        </a:xfrm>
      </p:grpSpPr>
      <p:cxnSp>
        <p:nvCxnSpPr>
          <p:cNvPr id="56" name="Google Shape;56;p14"/>
          <p:cNvCxnSpPr/>
          <p:nvPr/>
        </p:nvCxnSpPr>
        <p:spPr>
          <a:xfrm flipH="1" rot="10800000">
            <a:off x="171225" y="4701650"/>
            <a:ext cx="8792100" cy="600"/>
          </a:xfrm>
          <a:prstGeom prst="straightConnector1">
            <a:avLst/>
          </a:prstGeom>
          <a:noFill/>
          <a:ln cap="flat" cmpd="sng" w="9525">
            <a:solidFill>
              <a:schemeClr val="lt2"/>
            </a:solidFill>
            <a:prstDash val="solid"/>
            <a:round/>
            <a:headEnd len="sm" w="sm" type="none"/>
            <a:tailEnd len="sm" w="sm" type="none"/>
          </a:ln>
        </p:spPr>
      </p:cxnSp>
      <p:pic>
        <p:nvPicPr>
          <p:cNvPr id="57" name="Google Shape;57;p14"/>
          <p:cNvPicPr preferRelativeResize="0"/>
          <p:nvPr/>
        </p:nvPicPr>
        <p:blipFill rotWithShape="1">
          <a:blip r:embed="rId2">
            <a:alphaModFix/>
          </a:blip>
          <a:srcRect b="0" l="0" r="0" t="0"/>
          <a:stretch/>
        </p:blipFill>
        <p:spPr>
          <a:xfrm>
            <a:off x="8745725" y="4787863"/>
            <a:ext cx="217601" cy="240475"/>
          </a:xfrm>
          <a:prstGeom prst="rect">
            <a:avLst/>
          </a:prstGeom>
          <a:noFill/>
          <a:ln>
            <a:noFill/>
          </a:ln>
        </p:spPr>
      </p:pic>
      <p:pic>
        <p:nvPicPr>
          <p:cNvPr id="58" name="Google Shape;58;p14"/>
          <p:cNvPicPr preferRelativeResize="0"/>
          <p:nvPr/>
        </p:nvPicPr>
        <p:blipFill rotWithShape="1">
          <a:blip r:embed="rId3">
            <a:alphaModFix/>
          </a:blip>
          <a:srcRect b="0" l="0" r="0" t="0"/>
          <a:stretch/>
        </p:blipFill>
        <p:spPr>
          <a:xfrm>
            <a:off x="60729" y="4737496"/>
            <a:ext cx="365941" cy="328572"/>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EE content blank" showMasterSp="0">
  <p:cSld name="TITLE_AND_BODY_11">
    <p:bg>
      <p:bgPr>
        <a:solidFill>
          <a:srgbClr val="FFFFFF"/>
        </a:solidFill>
      </p:bgPr>
    </p:bg>
    <p:spTree>
      <p:nvGrpSpPr>
        <p:cNvPr id="59" name="Shape 59"/>
        <p:cNvGrpSpPr/>
        <p:nvPr/>
      </p:nvGrpSpPr>
      <p:grpSpPr>
        <a:xfrm>
          <a:off x="0" y="0"/>
          <a:ext cx="0" cy="0"/>
          <a:chOff x="0" y="0"/>
          <a:chExt cx="0" cy="0"/>
        </a:xfrm>
      </p:grpSpPr>
      <p:cxnSp>
        <p:nvCxnSpPr>
          <p:cNvPr id="60" name="Google Shape;60;p15"/>
          <p:cNvCxnSpPr/>
          <p:nvPr/>
        </p:nvCxnSpPr>
        <p:spPr>
          <a:xfrm flipH="1" rot="10800000">
            <a:off x="171225" y="4701650"/>
            <a:ext cx="8792100" cy="600"/>
          </a:xfrm>
          <a:prstGeom prst="straightConnector1">
            <a:avLst/>
          </a:prstGeom>
          <a:noFill/>
          <a:ln cap="flat" cmpd="sng" w="9525">
            <a:solidFill>
              <a:schemeClr val="lt2"/>
            </a:solidFill>
            <a:prstDash val="solid"/>
            <a:round/>
            <a:headEnd len="med" w="med" type="none"/>
            <a:tailEnd len="med" w="med" type="none"/>
          </a:ln>
        </p:spPr>
      </p:cxnSp>
      <p:pic>
        <p:nvPicPr>
          <p:cNvPr id="61" name="Google Shape;61;p15"/>
          <p:cNvPicPr preferRelativeResize="0"/>
          <p:nvPr/>
        </p:nvPicPr>
        <p:blipFill>
          <a:blip r:embed="rId2">
            <a:alphaModFix/>
          </a:blip>
          <a:stretch>
            <a:fillRect/>
          </a:stretch>
        </p:blipFill>
        <p:spPr>
          <a:xfrm>
            <a:off x="8745725" y="4787863"/>
            <a:ext cx="217601" cy="240475"/>
          </a:xfrm>
          <a:prstGeom prst="rect">
            <a:avLst/>
          </a:prstGeom>
          <a:noFill/>
          <a:ln>
            <a:noFill/>
          </a:ln>
        </p:spPr>
      </p:pic>
      <p:sp>
        <p:nvSpPr>
          <p:cNvPr id="62" name="Google Shape;62;p15"/>
          <p:cNvSpPr txBox="1"/>
          <p:nvPr>
            <p:ph idx="1" type="subTitle"/>
          </p:nvPr>
        </p:nvSpPr>
        <p:spPr>
          <a:xfrm>
            <a:off x="171225" y="4875750"/>
            <a:ext cx="8985900" cy="85500"/>
          </a:xfrm>
          <a:prstGeom prst="rect">
            <a:avLst/>
          </a:prstGeom>
        </p:spPr>
        <p:txBody>
          <a:bodyPr anchorCtr="0" anchor="t" bIns="0" lIns="0" spcFirstLastPara="1" rIns="0" wrap="square" tIns="0">
            <a:normAutofit/>
          </a:bodyPr>
          <a:lstStyle>
            <a:lvl1pPr lvl="0">
              <a:spcBef>
                <a:spcPts val="0"/>
              </a:spcBef>
              <a:spcAft>
                <a:spcPts val="0"/>
              </a:spcAft>
              <a:buNone/>
              <a:defRPr sz="600">
                <a:latin typeface="Montserrat Light"/>
                <a:ea typeface="Montserrat Light"/>
                <a:cs typeface="Montserrat Light"/>
                <a:sym typeface="Montserrat Light"/>
              </a:defRPr>
            </a:lvl1pPr>
            <a:lvl2pPr lvl="1">
              <a:spcBef>
                <a:spcPts val="1200"/>
              </a:spcBef>
              <a:spcAft>
                <a:spcPts val="0"/>
              </a:spcAft>
              <a:buNone/>
              <a:defRPr/>
            </a:lvl2pPr>
            <a:lvl3pPr lvl="2">
              <a:spcBef>
                <a:spcPts val="1200"/>
              </a:spcBef>
              <a:spcAft>
                <a:spcPts val="0"/>
              </a:spcAft>
              <a:buNone/>
              <a:defRPr/>
            </a:lvl3pPr>
            <a:lvl4pPr lvl="3">
              <a:spcBef>
                <a:spcPts val="1200"/>
              </a:spcBef>
              <a:spcAft>
                <a:spcPts val="0"/>
              </a:spcAft>
              <a:buNone/>
              <a:defRPr/>
            </a:lvl4pPr>
            <a:lvl5pPr lvl="4">
              <a:spcBef>
                <a:spcPts val="1200"/>
              </a:spcBef>
              <a:spcAft>
                <a:spcPts val="0"/>
              </a:spcAft>
              <a:buNone/>
              <a:defRPr/>
            </a:lvl5pPr>
            <a:lvl6pPr lvl="5">
              <a:spcBef>
                <a:spcPts val="1200"/>
              </a:spcBef>
              <a:spcAft>
                <a:spcPts val="0"/>
              </a:spcAft>
              <a:buNone/>
              <a:defRPr/>
            </a:lvl6pPr>
            <a:lvl7pPr lvl="6">
              <a:spcBef>
                <a:spcPts val="1200"/>
              </a:spcBef>
              <a:spcAft>
                <a:spcPts val="0"/>
              </a:spcAft>
              <a:buNone/>
              <a:defRPr/>
            </a:lvl7pPr>
            <a:lvl8pPr lvl="7">
              <a:spcBef>
                <a:spcPts val="1200"/>
              </a:spcBef>
              <a:spcAft>
                <a:spcPts val="0"/>
              </a:spcAft>
              <a:buNone/>
              <a:defRPr/>
            </a:lvl8pPr>
            <a:lvl9pPr lvl="8">
              <a:spcBef>
                <a:spcPts val="1200"/>
              </a:spcBef>
              <a:spcAft>
                <a:spcPts val="1200"/>
              </a:spcAft>
              <a:buNone/>
              <a:defRPr/>
            </a:lvl9pPr>
          </a:lstStyle>
          <a:p/>
        </p:txBody>
      </p:sp>
      <p:pic>
        <p:nvPicPr>
          <p:cNvPr id="63" name="Google Shape;63;p15"/>
          <p:cNvPicPr preferRelativeResize="0"/>
          <p:nvPr/>
        </p:nvPicPr>
        <p:blipFill rotWithShape="1">
          <a:blip r:embed="rId3">
            <a:alphaModFix/>
          </a:blip>
          <a:srcRect b="0" l="0" r="0" t="0"/>
          <a:stretch/>
        </p:blipFill>
        <p:spPr>
          <a:xfrm>
            <a:off x="70829" y="4737571"/>
            <a:ext cx="365941" cy="328572"/>
          </a:xfrm>
          <a:prstGeom prst="rect">
            <a:avLst/>
          </a:prstGeom>
          <a:noFill/>
          <a:ln>
            <a:noFill/>
          </a:ln>
        </p:spPr>
      </p:pic>
      <p:pic>
        <p:nvPicPr>
          <p:cNvPr id="64" name="Google Shape;64;p15"/>
          <p:cNvPicPr preferRelativeResize="0"/>
          <p:nvPr/>
        </p:nvPicPr>
        <p:blipFill rotWithShape="1">
          <a:blip r:embed="rId3">
            <a:alphaModFix/>
          </a:blip>
          <a:srcRect b="0" l="0" r="0" t="0"/>
          <a:stretch/>
        </p:blipFill>
        <p:spPr>
          <a:xfrm>
            <a:off x="70829" y="4737571"/>
            <a:ext cx="365941" cy="328572"/>
          </a:xfrm>
          <a:prstGeom prst="rect">
            <a:avLst/>
          </a:prstGeom>
          <a:noFill/>
          <a:ln>
            <a:noFill/>
          </a:ln>
        </p:spPr>
      </p:pic>
      <p:sp>
        <p:nvSpPr>
          <p:cNvPr id="65" name="Google Shape;65;p15"/>
          <p:cNvSpPr txBox="1"/>
          <p:nvPr>
            <p:ph type="title"/>
          </p:nvPr>
        </p:nvSpPr>
        <p:spPr>
          <a:xfrm>
            <a:off x="433925" y="316325"/>
            <a:ext cx="8171700" cy="448800"/>
          </a:xfrm>
          <a:prstGeom prst="rect">
            <a:avLst/>
          </a:prstGeom>
        </p:spPr>
        <p:txBody>
          <a:bodyPr anchorCtr="0" anchor="t" bIns="91425" lIns="91425" spcFirstLastPara="1" rIns="91425" wrap="square" tIns="91425">
            <a:normAutofit/>
          </a:bodyPr>
          <a:lstStyle>
            <a:lvl1pPr lvl="0">
              <a:spcBef>
                <a:spcPts val="0"/>
              </a:spcBef>
              <a:spcAft>
                <a:spcPts val="0"/>
              </a:spcAft>
              <a:buClr>
                <a:schemeClr val="dk1"/>
              </a:buClr>
              <a:buSzPts val="2800"/>
              <a:buNone/>
              <a:defRPr>
                <a:solidFill>
                  <a:schemeClr val="dk1"/>
                </a:solidFill>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66" name="Google Shape;66;p15"/>
          <p:cNvSpPr txBox="1"/>
          <p:nvPr>
            <p:ph idx="2" type="body"/>
          </p:nvPr>
        </p:nvSpPr>
        <p:spPr>
          <a:xfrm>
            <a:off x="342625" y="934600"/>
            <a:ext cx="8460900" cy="36108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Font typeface="Montserrat"/>
              <a:buChar char="●"/>
              <a:defRPr>
                <a:latin typeface="Montserrat"/>
                <a:ea typeface="Montserrat"/>
                <a:cs typeface="Montserrat"/>
                <a:sym typeface="Montserrat"/>
              </a:defRPr>
            </a:lvl1pPr>
            <a:lvl2pPr indent="-317500" lvl="1" marL="914400">
              <a:spcBef>
                <a:spcPts val="0"/>
              </a:spcBef>
              <a:spcAft>
                <a:spcPts val="0"/>
              </a:spcAft>
              <a:buSzPts val="1400"/>
              <a:buFont typeface="Montserrat"/>
              <a:buChar char="○"/>
              <a:defRPr>
                <a:latin typeface="Montserrat"/>
                <a:ea typeface="Montserrat"/>
                <a:cs typeface="Montserrat"/>
                <a:sym typeface="Montserrat"/>
              </a:defRPr>
            </a:lvl2pPr>
            <a:lvl3pPr indent="-317500" lvl="2" marL="1371600">
              <a:spcBef>
                <a:spcPts val="0"/>
              </a:spcBef>
              <a:spcAft>
                <a:spcPts val="0"/>
              </a:spcAft>
              <a:buSzPts val="1400"/>
              <a:buFont typeface="Montserrat"/>
              <a:buChar char="■"/>
              <a:defRPr>
                <a:latin typeface="Montserrat"/>
                <a:ea typeface="Montserrat"/>
                <a:cs typeface="Montserrat"/>
                <a:sym typeface="Montserrat"/>
              </a:defRPr>
            </a:lvl3pPr>
            <a:lvl4pPr indent="-317500" lvl="3" marL="1828800">
              <a:spcBef>
                <a:spcPts val="0"/>
              </a:spcBef>
              <a:spcAft>
                <a:spcPts val="0"/>
              </a:spcAft>
              <a:buSzPts val="1400"/>
              <a:buFont typeface="Montserrat"/>
              <a:buChar char="●"/>
              <a:defRPr>
                <a:latin typeface="Montserrat"/>
                <a:ea typeface="Montserrat"/>
                <a:cs typeface="Montserrat"/>
                <a:sym typeface="Montserrat"/>
              </a:defRPr>
            </a:lvl4pPr>
            <a:lvl5pPr indent="-317500" lvl="4" marL="2286000">
              <a:spcBef>
                <a:spcPts val="0"/>
              </a:spcBef>
              <a:spcAft>
                <a:spcPts val="0"/>
              </a:spcAft>
              <a:buSzPts val="1400"/>
              <a:buFont typeface="Montserrat"/>
              <a:buChar char="○"/>
              <a:defRPr>
                <a:latin typeface="Montserrat"/>
                <a:ea typeface="Montserrat"/>
                <a:cs typeface="Montserrat"/>
                <a:sym typeface="Montserrat"/>
              </a:defRPr>
            </a:lvl5pPr>
            <a:lvl6pPr indent="-317500" lvl="5" marL="2743200">
              <a:spcBef>
                <a:spcPts val="0"/>
              </a:spcBef>
              <a:spcAft>
                <a:spcPts val="0"/>
              </a:spcAft>
              <a:buSzPts val="1400"/>
              <a:buFont typeface="Montserrat"/>
              <a:buChar char="■"/>
              <a:defRPr>
                <a:latin typeface="Montserrat"/>
                <a:ea typeface="Montserrat"/>
                <a:cs typeface="Montserrat"/>
                <a:sym typeface="Montserrat"/>
              </a:defRPr>
            </a:lvl6pPr>
            <a:lvl7pPr indent="-317500" lvl="6" marL="3200400">
              <a:spcBef>
                <a:spcPts val="0"/>
              </a:spcBef>
              <a:spcAft>
                <a:spcPts val="0"/>
              </a:spcAft>
              <a:buSzPts val="1400"/>
              <a:buFont typeface="Montserrat"/>
              <a:buChar char="●"/>
              <a:defRPr>
                <a:latin typeface="Montserrat"/>
                <a:ea typeface="Montserrat"/>
                <a:cs typeface="Montserrat"/>
                <a:sym typeface="Montserrat"/>
              </a:defRPr>
            </a:lvl7pPr>
            <a:lvl8pPr indent="-317500" lvl="7" marL="3657600">
              <a:spcBef>
                <a:spcPts val="0"/>
              </a:spcBef>
              <a:spcAft>
                <a:spcPts val="0"/>
              </a:spcAft>
              <a:buSzPts val="1400"/>
              <a:buFont typeface="Montserrat"/>
              <a:buChar char="○"/>
              <a:defRPr>
                <a:latin typeface="Montserrat"/>
                <a:ea typeface="Montserrat"/>
                <a:cs typeface="Montserrat"/>
                <a:sym typeface="Montserrat"/>
              </a:defRPr>
            </a:lvl8pPr>
            <a:lvl9pPr indent="-317500" lvl="8" marL="4114800">
              <a:spcBef>
                <a:spcPts val="0"/>
              </a:spcBef>
              <a:spcAft>
                <a:spcPts val="0"/>
              </a:spcAft>
              <a:buSzPts val="1400"/>
              <a:buFont typeface="Montserrat"/>
              <a:buChar char="■"/>
              <a:defRPr>
                <a:latin typeface="Montserrat"/>
                <a:ea typeface="Montserrat"/>
                <a:cs typeface="Montserrat"/>
                <a:sym typeface="Montserrat"/>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statement page pink" showMasterSp="0">
  <p:cSld name="TITLE_AND_BODY_1_1_3_2">
    <p:bg>
      <p:bgPr>
        <a:solidFill>
          <a:srgbClr val="ED008C"/>
        </a:solidFill>
      </p:bgPr>
    </p:bg>
    <p:spTree>
      <p:nvGrpSpPr>
        <p:cNvPr id="67" name="Shape 67"/>
        <p:cNvGrpSpPr/>
        <p:nvPr/>
      </p:nvGrpSpPr>
      <p:grpSpPr>
        <a:xfrm>
          <a:off x="0" y="0"/>
          <a:ext cx="0" cy="0"/>
          <a:chOff x="0" y="0"/>
          <a:chExt cx="0" cy="0"/>
        </a:xfrm>
      </p:grpSpPr>
      <p:sp>
        <p:nvSpPr>
          <p:cNvPr id="68" name="Google Shape;68;p16"/>
          <p:cNvSpPr txBox="1"/>
          <p:nvPr>
            <p:ph type="title"/>
          </p:nvPr>
        </p:nvSpPr>
        <p:spPr>
          <a:xfrm>
            <a:off x="9850" y="2146950"/>
            <a:ext cx="9144000" cy="645300"/>
          </a:xfrm>
          <a:prstGeom prst="rect">
            <a:avLst/>
          </a:prstGeom>
        </p:spPr>
        <p:txBody>
          <a:bodyPr anchorCtr="0" anchor="t" bIns="91425" lIns="91425" spcFirstLastPara="1" rIns="91425" wrap="square" tIns="91425">
            <a:normAutofit/>
          </a:bodyPr>
          <a:lstStyle>
            <a:lvl1pPr lvl="0" algn="ctr">
              <a:spcBef>
                <a:spcPts val="0"/>
              </a:spcBef>
              <a:spcAft>
                <a:spcPts val="0"/>
              </a:spcAft>
              <a:buNone/>
              <a:defRPr sz="3000">
                <a:solidFill>
                  <a:srgbClr val="FFFFFF"/>
                </a:solidFill>
                <a:latin typeface="Montserrat Light"/>
                <a:ea typeface="Montserrat Light"/>
                <a:cs typeface="Montserrat Light"/>
                <a:sym typeface="Montserrat Light"/>
              </a:defRPr>
            </a:lvl1pPr>
            <a:lvl2pPr lvl="1" algn="ctr">
              <a:spcBef>
                <a:spcPts val="0"/>
              </a:spcBef>
              <a:spcAft>
                <a:spcPts val="0"/>
              </a:spcAft>
              <a:buNone/>
              <a:defRPr sz="2000">
                <a:solidFill>
                  <a:srgbClr val="FFFFFF"/>
                </a:solidFill>
                <a:latin typeface="Montserrat Light"/>
                <a:ea typeface="Montserrat Light"/>
                <a:cs typeface="Montserrat Light"/>
                <a:sym typeface="Montserrat Light"/>
              </a:defRPr>
            </a:lvl2pPr>
            <a:lvl3pPr lvl="2" algn="ctr">
              <a:spcBef>
                <a:spcPts val="0"/>
              </a:spcBef>
              <a:spcAft>
                <a:spcPts val="0"/>
              </a:spcAft>
              <a:buNone/>
              <a:defRPr sz="2000">
                <a:solidFill>
                  <a:srgbClr val="FFFFFF"/>
                </a:solidFill>
                <a:latin typeface="Montserrat Light"/>
                <a:ea typeface="Montserrat Light"/>
                <a:cs typeface="Montserrat Light"/>
                <a:sym typeface="Montserrat Light"/>
              </a:defRPr>
            </a:lvl3pPr>
            <a:lvl4pPr lvl="3" algn="ctr">
              <a:spcBef>
                <a:spcPts val="0"/>
              </a:spcBef>
              <a:spcAft>
                <a:spcPts val="0"/>
              </a:spcAft>
              <a:buNone/>
              <a:defRPr sz="2000">
                <a:solidFill>
                  <a:srgbClr val="FFFFFF"/>
                </a:solidFill>
                <a:latin typeface="Montserrat Light"/>
                <a:ea typeface="Montserrat Light"/>
                <a:cs typeface="Montserrat Light"/>
                <a:sym typeface="Montserrat Light"/>
              </a:defRPr>
            </a:lvl4pPr>
            <a:lvl5pPr lvl="4" algn="ctr">
              <a:spcBef>
                <a:spcPts val="0"/>
              </a:spcBef>
              <a:spcAft>
                <a:spcPts val="0"/>
              </a:spcAft>
              <a:buNone/>
              <a:defRPr sz="2000">
                <a:solidFill>
                  <a:srgbClr val="FFFFFF"/>
                </a:solidFill>
                <a:latin typeface="Montserrat Light"/>
                <a:ea typeface="Montserrat Light"/>
                <a:cs typeface="Montserrat Light"/>
                <a:sym typeface="Montserrat Light"/>
              </a:defRPr>
            </a:lvl5pPr>
            <a:lvl6pPr lvl="5" algn="ctr">
              <a:spcBef>
                <a:spcPts val="0"/>
              </a:spcBef>
              <a:spcAft>
                <a:spcPts val="0"/>
              </a:spcAft>
              <a:buNone/>
              <a:defRPr sz="2000">
                <a:solidFill>
                  <a:srgbClr val="FFFFFF"/>
                </a:solidFill>
                <a:latin typeface="Montserrat Light"/>
                <a:ea typeface="Montserrat Light"/>
                <a:cs typeface="Montserrat Light"/>
                <a:sym typeface="Montserrat Light"/>
              </a:defRPr>
            </a:lvl6pPr>
            <a:lvl7pPr lvl="6" algn="ctr">
              <a:spcBef>
                <a:spcPts val="0"/>
              </a:spcBef>
              <a:spcAft>
                <a:spcPts val="0"/>
              </a:spcAft>
              <a:buNone/>
              <a:defRPr sz="2000">
                <a:solidFill>
                  <a:srgbClr val="FFFFFF"/>
                </a:solidFill>
                <a:latin typeface="Montserrat Light"/>
                <a:ea typeface="Montserrat Light"/>
                <a:cs typeface="Montserrat Light"/>
                <a:sym typeface="Montserrat Light"/>
              </a:defRPr>
            </a:lvl7pPr>
            <a:lvl8pPr lvl="7" algn="ctr">
              <a:spcBef>
                <a:spcPts val="0"/>
              </a:spcBef>
              <a:spcAft>
                <a:spcPts val="0"/>
              </a:spcAft>
              <a:buNone/>
              <a:defRPr sz="2000">
                <a:solidFill>
                  <a:srgbClr val="FFFFFF"/>
                </a:solidFill>
                <a:latin typeface="Montserrat Light"/>
                <a:ea typeface="Montserrat Light"/>
                <a:cs typeface="Montserrat Light"/>
                <a:sym typeface="Montserrat Light"/>
              </a:defRPr>
            </a:lvl8pPr>
            <a:lvl9pPr lvl="8" algn="ctr">
              <a:spcBef>
                <a:spcPts val="0"/>
              </a:spcBef>
              <a:spcAft>
                <a:spcPts val="0"/>
              </a:spcAft>
              <a:buNone/>
              <a:defRPr sz="2000">
                <a:solidFill>
                  <a:srgbClr val="FFFFFF"/>
                </a:solidFill>
                <a:latin typeface="Montserrat Light"/>
                <a:ea typeface="Montserrat Light"/>
                <a:cs typeface="Montserrat Light"/>
                <a:sym typeface="Montserrat Light"/>
              </a:defRPr>
            </a:lvl9pPr>
          </a:lstStyle>
          <a:p/>
        </p:txBody>
      </p:sp>
      <p:pic>
        <p:nvPicPr>
          <p:cNvPr id="69" name="Google Shape;69;p16"/>
          <p:cNvPicPr preferRelativeResize="0"/>
          <p:nvPr/>
        </p:nvPicPr>
        <p:blipFill rotWithShape="1">
          <a:blip r:embed="rId2">
            <a:alphaModFix/>
          </a:blip>
          <a:srcRect b="0" l="0" r="0" t="0"/>
          <a:stretch/>
        </p:blipFill>
        <p:spPr>
          <a:xfrm>
            <a:off x="8745725" y="4787863"/>
            <a:ext cx="217601" cy="240475"/>
          </a:xfrm>
          <a:prstGeom prst="rect">
            <a:avLst/>
          </a:prstGeom>
          <a:noFill/>
          <a:ln>
            <a:noFill/>
          </a:ln>
        </p:spPr>
      </p:pic>
      <p:cxnSp>
        <p:nvCxnSpPr>
          <p:cNvPr id="70" name="Google Shape;70;p16"/>
          <p:cNvCxnSpPr/>
          <p:nvPr/>
        </p:nvCxnSpPr>
        <p:spPr>
          <a:xfrm flipH="1" rot="10800000">
            <a:off x="171225" y="4701650"/>
            <a:ext cx="8792100" cy="600"/>
          </a:xfrm>
          <a:prstGeom prst="straightConnector1">
            <a:avLst/>
          </a:prstGeom>
          <a:noFill/>
          <a:ln cap="flat" cmpd="sng" w="9525">
            <a:solidFill>
              <a:srgbClr val="FFFFFF"/>
            </a:solidFill>
            <a:prstDash val="solid"/>
            <a:round/>
            <a:headEnd len="med" w="med" type="none"/>
            <a:tailEnd len="med" w="med" type="none"/>
          </a:ln>
        </p:spPr>
      </p:cxnSp>
      <p:sp>
        <p:nvSpPr>
          <p:cNvPr id="71" name="Google Shape;71;p16"/>
          <p:cNvSpPr txBox="1"/>
          <p:nvPr>
            <p:ph idx="1" type="subTitle"/>
          </p:nvPr>
        </p:nvSpPr>
        <p:spPr>
          <a:xfrm>
            <a:off x="171225" y="4875750"/>
            <a:ext cx="8985900" cy="85500"/>
          </a:xfrm>
          <a:prstGeom prst="rect">
            <a:avLst/>
          </a:prstGeom>
        </p:spPr>
        <p:txBody>
          <a:bodyPr anchorCtr="0" anchor="t" bIns="0" lIns="0" spcFirstLastPara="1" rIns="0" wrap="square" tIns="0">
            <a:normAutofit/>
          </a:bodyPr>
          <a:lstStyle>
            <a:lvl1pPr lvl="0">
              <a:spcBef>
                <a:spcPts val="0"/>
              </a:spcBef>
              <a:spcAft>
                <a:spcPts val="0"/>
              </a:spcAft>
              <a:buNone/>
              <a:defRPr sz="600">
                <a:solidFill>
                  <a:srgbClr val="FFFFFF"/>
                </a:solidFill>
                <a:latin typeface="Montserrat Light"/>
                <a:ea typeface="Montserrat Light"/>
                <a:cs typeface="Montserrat Light"/>
                <a:sym typeface="Montserrat Light"/>
              </a:defRPr>
            </a:lvl1pPr>
            <a:lvl2pPr lvl="1">
              <a:spcBef>
                <a:spcPts val="1200"/>
              </a:spcBef>
              <a:spcAft>
                <a:spcPts val="0"/>
              </a:spcAft>
              <a:buNone/>
              <a:defRPr>
                <a:solidFill>
                  <a:srgbClr val="FFFFFF"/>
                </a:solidFill>
              </a:defRPr>
            </a:lvl2pPr>
            <a:lvl3pPr lvl="2">
              <a:spcBef>
                <a:spcPts val="1200"/>
              </a:spcBef>
              <a:spcAft>
                <a:spcPts val="0"/>
              </a:spcAft>
              <a:buNone/>
              <a:defRPr>
                <a:solidFill>
                  <a:srgbClr val="FFFFFF"/>
                </a:solidFill>
              </a:defRPr>
            </a:lvl3pPr>
            <a:lvl4pPr lvl="3">
              <a:spcBef>
                <a:spcPts val="1200"/>
              </a:spcBef>
              <a:spcAft>
                <a:spcPts val="0"/>
              </a:spcAft>
              <a:buNone/>
              <a:defRPr>
                <a:solidFill>
                  <a:srgbClr val="FFFFFF"/>
                </a:solidFill>
              </a:defRPr>
            </a:lvl4pPr>
            <a:lvl5pPr lvl="4">
              <a:spcBef>
                <a:spcPts val="1200"/>
              </a:spcBef>
              <a:spcAft>
                <a:spcPts val="0"/>
              </a:spcAft>
              <a:buNone/>
              <a:defRPr>
                <a:solidFill>
                  <a:srgbClr val="FFFFFF"/>
                </a:solidFill>
              </a:defRPr>
            </a:lvl5pPr>
            <a:lvl6pPr lvl="5">
              <a:spcBef>
                <a:spcPts val="1200"/>
              </a:spcBef>
              <a:spcAft>
                <a:spcPts val="0"/>
              </a:spcAft>
              <a:buNone/>
              <a:defRPr>
                <a:solidFill>
                  <a:srgbClr val="FFFFFF"/>
                </a:solidFill>
              </a:defRPr>
            </a:lvl6pPr>
            <a:lvl7pPr lvl="6">
              <a:spcBef>
                <a:spcPts val="1200"/>
              </a:spcBef>
              <a:spcAft>
                <a:spcPts val="0"/>
              </a:spcAft>
              <a:buNone/>
              <a:defRPr>
                <a:solidFill>
                  <a:srgbClr val="FFFFFF"/>
                </a:solidFill>
              </a:defRPr>
            </a:lvl7pPr>
            <a:lvl8pPr lvl="7">
              <a:spcBef>
                <a:spcPts val="1200"/>
              </a:spcBef>
              <a:spcAft>
                <a:spcPts val="0"/>
              </a:spcAft>
              <a:buNone/>
              <a:defRPr>
                <a:solidFill>
                  <a:srgbClr val="FFFFFF"/>
                </a:solidFill>
              </a:defRPr>
            </a:lvl8pPr>
            <a:lvl9pPr lvl="8">
              <a:spcBef>
                <a:spcPts val="1200"/>
              </a:spcBef>
              <a:spcAft>
                <a:spcPts val="1200"/>
              </a:spcAft>
              <a:buNone/>
              <a:defRPr>
                <a:solidFill>
                  <a:srgbClr val="FFFFFF"/>
                </a:solidFill>
              </a:defRPr>
            </a:lvl9pPr>
          </a:lstStyle>
          <a:p/>
        </p:txBody>
      </p:sp>
      <p:pic>
        <p:nvPicPr>
          <p:cNvPr id="72" name="Google Shape;72;p16"/>
          <p:cNvPicPr preferRelativeResize="0"/>
          <p:nvPr/>
        </p:nvPicPr>
        <p:blipFill>
          <a:blip r:embed="rId3">
            <a:alphaModFix/>
          </a:blip>
          <a:stretch>
            <a:fillRect/>
          </a:stretch>
        </p:blipFill>
        <p:spPr>
          <a:xfrm>
            <a:off x="80850" y="4759088"/>
            <a:ext cx="355050" cy="318825"/>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statement page white" showMasterSp="0">
  <p:cSld name="TITLE_AND_BODY_1_1_3_3">
    <p:bg>
      <p:bgPr>
        <a:solidFill>
          <a:srgbClr val="FFFFFF"/>
        </a:solidFill>
      </p:bgPr>
    </p:bg>
    <p:spTree>
      <p:nvGrpSpPr>
        <p:cNvPr id="73" name="Shape 73"/>
        <p:cNvGrpSpPr/>
        <p:nvPr/>
      </p:nvGrpSpPr>
      <p:grpSpPr>
        <a:xfrm>
          <a:off x="0" y="0"/>
          <a:ext cx="0" cy="0"/>
          <a:chOff x="0" y="0"/>
          <a:chExt cx="0" cy="0"/>
        </a:xfrm>
      </p:grpSpPr>
      <p:sp>
        <p:nvSpPr>
          <p:cNvPr id="74" name="Google Shape;74;p17"/>
          <p:cNvSpPr txBox="1"/>
          <p:nvPr>
            <p:ph type="title"/>
          </p:nvPr>
        </p:nvSpPr>
        <p:spPr>
          <a:xfrm>
            <a:off x="9850" y="2146950"/>
            <a:ext cx="9144000" cy="645300"/>
          </a:xfrm>
          <a:prstGeom prst="rect">
            <a:avLst/>
          </a:prstGeom>
        </p:spPr>
        <p:txBody>
          <a:bodyPr anchorCtr="0" anchor="t" bIns="91425" lIns="91425" spcFirstLastPara="1" rIns="91425" wrap="square" tIns="91425">
            <a:normAutofit/>
          </a:bodyPr>
          <a:lstStyle>
            <a:lvl1pPr lvl="0" algn="ctr">
              <a:spcBef>
                <a:spcPts val="0"/>
              </a:spcBef>
              <a:spcAft>
                <a:spcPts val="0"/>
              </a:spcAft>
              <a:buNone/>
              <a:defRPr sz="3000">
                <a:solidFill>
                  <a:srgbClr val="333333"/>
                </a:solidFill>
                <a:latin typeface="Montserrat Light"/>
                <a:ea typeface="Montserrat Light"/>
                <a:cs typeface="Montserrat Light"/>
                <a:sym typeface="Montserrat Light"/>
              </a:defRPr>
            </a:lvl1pPr>
            <a:lvl2pPr lvl="1" algn="ctr">
              <a:spcBef>
                <a:spcPts val="0"/>
              </a:spcBef>
              <a:spcAft>
                <a:spcPts val="0"/>
              </a:spcAft>
              <a:buNone/>
              <a:defRPr sz="2000">
                <a:solidFill>
                  <a:srgbClr val="FFFFFF"/>
                </a:solidFill>
                <a:latin typeface="Montserrat Light"/>
                <a:ea typeface="Montserrat Light"/>
                <a:cs typeface="Montserrat Light"/>
                <a:sym typeface="Montserrat Light"/>
              </a:defRPr>
            </a:lvl2pPr>
            <a:lvl3pPr lvl="2" algn="ctr">
              <a:spcBef>
                <a:spcPts val="0"/>
              </a:spcBef>
              <a:spcAft>
                <a:spcPts val="0"/>
              </a:spcAft>
              <a:buNone/>
              <a:defRPr sz="2000">
                <a:solidFill>
                  <a:srgbClr val="FFFFFF"/>
                </a:solidFill>
                <a:latin typeface="Montserrat Light"/>
                <a:ea typeface="Montserrat Light"/>
                <a:cs typeface="Montserrat Light"/>
                <a:sym typeface="Montserrat Light"/>
              </a:defRPr>
            </a:lvl3pPr>
            <a:lvl4pPr lvl="3" algn="ctr">
              <a:spcBef>
                <a:spcPts val="0"/>
              </a:spcBef>
              <a:spcAft>
                <a:spcPts val="0"/>
              </a:spcAft>
              <a:buNone/>
              <a:defRPr sz="2000">
                <a:solidFill>
                  <a:srgbClr val="FFFFFF"/>
                </a:solidFill>
                <a:latin typeface="Montserrat Light"/>
                <a:ea typeface="Montserrat Light"/>
                <a:cs typeface="Montserrat Light"/>
                <a:sym typeface="Montserrat Light"/>
              </a:defRPr>
            </a:lvl4pPr>
            <a:lvl5pPr lvl="4" algn="ctr">
              <a:spcBef>
                <a:spcPts val="0"/>
              </a:spcBef>
              <a:spcAft>
                <a:spcPts val="0"/>
              </a:spcAft>
              <a:buNone/>
              <a:defRPr sz="2000">
                <a:solidFill>
                  <a:srgbClr val="FFFFFF"/>
                </a:solidFill>
                <a:latin typeface="Montserrat Light"/>
                <a:ea typeface="Montserrat Light"/>
                <a:cs typeface="Montserrat Light"/>
                <a:sym typeface="Montserrat Light"/>
              </a:defRPr>
            </a:lvl5pPr>
            <a:lvl6pPr lvl="5" algn="ctr">
              <a:spcBef>
                <a:spcPts val="0"/>
              </a:spcBef>
              <a:spcAft>
                <a:spcPts val="0"/>
              </a:spcAft>
              <a:buNone/>
              <a:defRPr sz="2000">
                <a:solidFill>
                  <a:srgbClr val="FFFFFF"/>
                </a:solidFill>
                <a:latin typeface="Montserrat Light"/>
                <a:ea typeface="Montserrat Light"/>
                <a:cs typeface="Montserrat Light"/>
                <a:sym typeface="Montserrat Light"/>
              </a:defRPr>
            </a:lvl6pPr>
            <a:lvl7pPr lvl="6" algn="ctr">
              <a:spcBef>
                <a:spcPts val="0"/>
              </a:spcBef>
              <a:spcAft>
                <a:spcPts val="0"/>
              </a:spcAft>
              <a:buNone/>
              <a:defRPr sz="2000">
                <a:solidFill>
                  <a:srgbClr val="FFFFFF"/>
                </a:solidFill>
                <a:latin typeface="Montserrat Light"/>
                <a:ea typeface="Montserrat Light"/>
                <a:cs typeface="Montserrat Light"/>
                <a:sym typeface="Montserrat Light"/>
              </a:defRPr>
            </a:lvl7pPr>
            <a:lvl8pPr lvl="7" algn="ctr">
              <a:spcBef>
                <a:spcPts val="0"/>
              </a:spcBef>
              <a:spcAft>
                <a:spcPts val="0"/>
              </a:spcAft>
              <a:buNone/>
              <a:defRPr sz="2000">
                <a:solidFill>
                  <a:srgbClr val="FFFFFF"/>
                </a:solidFill>
                <a:latin typeface="Montserrat Light"/>
                <a:ea typeface="Montserrat Light"/>
                <a:cs typeface="Montserrat Light"/>
                <a:sym typeface="Montserrat Light"/>
              </a:defRPr>
            </a:lvl8pPr>
            <a:lvl9pPr lvl="8" algn="ctr">
              <a:spcBef>
                <a:spcPts val="0"/>
              </a:spcBef>
              <a:spcAft>
                <a:spcPts val="0"/>
              </a:spcAft>
              <a:buNone/>
              <a:defRPr sz="2000">
                <a:solidFill>
                  <a:srgbClr val="FFFFFF"/>
                </a:solidFill>
                <a:latin typeface="Montserrat Light"/>
                <a:ea typeface="Montserrat Light"/>
                <a:cs typeface="Montserrat Light"/>
                <a:sym typeface="Montserrat Light"/>
              </a:defRPr>
            </a:lvl9pPr>
          </a:lstStyle>
          <a:p/>
        </p:txBody>
      </p:sp>
      <p:cxnSp>
        <p:nvCxnSpPr>
          <p:cNvPr id="75" name="Google Shape;75;p17"/>
          <p:cNvCxnSpPr/>
          <p:nvPr/>
        </p:nvCxnSpPr>
        <p:spPr>
          <a:xfrm flipH="1" rot="10800000">
            <a:off x="171225" y="4701650"/>
            <a:ext cx="8792100" cy="600"/>
          </a:xfrm>
          <a:prstGeom prst="straightConnector1">
            <a:avLst/>
          </a:prstGeom>
          <a:noFill/>
          <a:ln cap="flat" cmpd="sng" w="9525">
            <a:solidFill>
              <a:srgbClr val="A9A9A9"/>
            </a:solidFill>
            <a:prstDash val="solid"/>
            <a:round/>
            <a:headEnd len="med" w="med" type="none"/>
            <a:tailEnd len="med" w="med" type="none"/>
          </a:ln>
        </p:spPr>
      </p:cxnSp>
      <p:pic>
        <p:nvPicPr>
          <p:cNvPr id="76" name="Google Shape;76;p17"/>
          <p:cNvPicPr preferRelativeResize="0"/>
          <p:nvPr/>
        </p:nvPicPr>
        <p:blipFill>
          <a:blip r:embed="rId2">
            <a:alphaModFix/>
          </a:blip>
          <a:stretch>
            <a:fillRect/>
          </a:stretch>
        </p:blipFill>
        <p:spPr>
          <a:xfrm>
            <a:off x="8745725" y="4787863"/>
            <a:ext cx="217601" cy="240475"/>
          </a:xfrm>
          <a:prstGeom prst="rect">
            <a:avLst/>
          </a:prstGeom>
          <a:noFill/>
          <a:ln>
            <a:noFill/>
          </a:ln>
        </p:spPr>
      </p:pic>
      <p:sp>
        <p:nvSpPr>
          <p:cNvPr id="77" name="Google Shape;77;p17"/>
          <p:cNvSpPr txBox="1"/>
          <p:nvPr>
            <p:ph idx="1" type="subTitle"/>
          </p:nvPr>
        </p:nvSpPr>
        <p:spPr>
          <a:xfrm>
            <a:off x="171225" y="4875750"/>
            <a:ext cx="8985900" cy="85500"/>
          </a:xfrm>
          <a:prstGeom prst="rect">
            <a:avLst/>
          </a:prstGeom>
        </p:spPr>
        <p:txBody>
          <a:bodyPr anchorCtr="0" anchor="t" bIns="0" lIns="0" spcFirstLastPara="1" rIns="0" wrap="square" tIns="0">
            <a:normAutofit/>
          </a:bodyPr>
          <a:lstStyle>
            <a:lvl1pPr lvl="0">
              <a:spcBef>
                <a:spcPts val="0"/>
              </a:spcBef>
              <a:spcAft>
                <a:spcPts val="0"/>
              </a:spcAft>
              <a:buNone/>
              <a:defRPr sz="600">
                <a:latin typeface="Montserrat Light"/>
                <a:ea typeface="Montserrat Light"/>
                <a:cs typeface="Montserrat Light"/>
                <a:sym typeface="Montserrat Light"/>
              </a:defRPr>
            </a:lvl1pPr>
            <a:lvl2pPr lvl="1">
              <a:spcBef>
                <a:spcPts val="1200"/>
              </a:spcBef>
              <a:spcAft>
                <a:spcPts val="0"/>
              </a:spcAft>
              <a:buNone/>
              <a:defRPr/>
            </a:lvl2pPr>
            <a:lvl3pPr lvl="2">
              <a:spcBef>
                <a:spcPts val="1200"/>
              </a:spcBef>
              <a:spcAft>
                <a:spcPts val="0"/>
              </a:spcAft>
              <a:buNone/>
              <a:defRPr/>
            </a:lvl3pPr>
            <a:lvl4pPr lvl="3">
              <a:spcBef>
                <a:spcPts val="1200"/>
              </a:spcBef>
              <a:spcAft>
                <a:spcPts val="0"/>
              </a:spcAft>
              <a:buNone/>
              <a:defRPr/>
            </a:lvl4pPr>
            <a:lvl5pPr lvl="4">
              <a:spcBef>
                <a:spcPts val="1200"/>
              </a:spcBef>
              <a:spcAft>
                <a:spcPts val="0"/>
              </a:spcAft>
              <a:buNone/>
              <a:defRPr/>
            </a:lvl5pPr>
            <a:lvl6pPr lvl="5">
              <a:spcBef>
                <a:spcPts val="1200"/>
              </a:spcBef>
              <a:spcAft>
                <a:spcPts val="0"/>
              </a:spcAft>
              <a:buNone/>
              <a:defRPr/>
            </a:lvl6pPr>
            <a:lvl7pPr lvl="6">
              <a:spcBef>
                <a:spcPts val="1200"/>
              </a:spcBef>
              <a:spcAft>
                <a:spcPts val="0"/>
              </a:spcAft>
              <a:buNone/>
              <a:defRPr/>
            </a:lvl7pPr>
            <a:lvl8pPr lvl="7">
              <a:spcBef>
                <a:spcPts val="1200"/>
              </a:spcBef>
              <a:spcAft>
                <a:spcPts val="0"/>
              </a:spcAft>
              <a:buNone/>
              <a:defRPr/>
            </a:lvl8pPr>
            <a:lvl9pPr lvl="8">
              <a:spcBef>
                <a:spcPts val="1200"/>
              </a:spcBef>
              <a:spcAft>
                <a:spcPts val="1200"/>
              </a:spcAft>
              <a:buNone/>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EE content blank 2" showMasterSp="0">
  <p:cSld name="TITLE_AND_BODY_3_2">
    <p:bg>
      <p:bgPr>
        <a:solidFill>
          <a:srgbClr val="FFFFFF"/>
        </a:solidFill>
      </p:bgPr>
    </p:bg>
    <p:spTree>
      <p:nvGrpSpPr>
        <p:cNvPr id="78" name="Shape 78"/>
        <p:cNvGrpSpPr/>
        <p:nvPr/>
      </p:nvGrpSpPr>
      <p:grpSpPr>
        <a:xfrm>
          <a:off x="0" y="0"/>
          <a:ext cx="0" cy="0"/>
          <a:chOff x="0" y="0"/>
          <a:chExt cx="0" cy="0"/>
        </a:xfrm>
      </p:grpSpPr>
      <p:cxnSp>
        <p:nvCxnSpPr>
          <p:cNvPr id="79" name="Google Shape;79;p18"/>
          <p:cNvCxnSpPr/>
          <p:nvPr/>
        </p:nvCxnSpPr>
        <p:spPr>
          <a:xfrm flipH="1" rot="10800000">
            <a:off x="171225" y="4701650"/>
            <a:ext cx="8792100" cy="600"/>
          </a:xfrm>
          <a:prstGeom prst="straightConnector1">
            <a:avLst/>
          </a:prstGeom>
          <a:noFill/>
          <a:ln cap="flat" cmpd="sng" w="9525">
            <a:solidFill>
              <a:schemeClr val="lt2"/>
            </a:solidFill>
            <a:prstDash val="solid"/>
            <a:round/>
            <a:headEnd len="med" w="med" type="none"/>
            <a:tailEnd len="med" w="med" type="none"/>
          </a:ln>
        </p:spPr>
      </p:cxnSp>
      <p:pic>
        <p:nvPicPr>
          <p:cNvPr id="80" name="Google Shape;80;p18"/>
          <p:cNvPicPr preferRelativeResize="0"/>
          <p:nvPr/>
        </p:nvPicPr>
        <p:blipFill>
          <a:blip r:embed="rId2">
            <a:alphaModFix/>
          </a:blip>
          <a:stretch>
            <a:fillRect/>
          </a:stretch>
        </p:blipFill>
        <p:spPr>
          <a:xfrm>
            <a:off x="8745725" y="4787863"/>
            <a:ext cx="217601" cy="240475"/>
          </a:xfrm>
          <a:prstGeom prst="rect">
            <a:avLst/>
          </a:prstGeom>
          <a:noFill/>
          <a:ln>
            <a:noFill/>
          </a:ln>
        </p:spPr>
      </p:pic>
      <p:sp>
        <p:nvSpPr>
          <p:cNvPr id="81" name="Google Shape;81;p18"/>
          <p:cNvSpPr txBox="1"/>
          <p:nvPr>
            <p:ph idx="1" type="subTitle"/>
          </p:nvPr>
        </p:nvSpPr>
        <p:spPr>
          <a:xfrm>
            <a:off x="171225" y="4875750"/>
            <a:ext cx="8985900" cy="85500"/>
          </a:xfrm>
          <a:prstGeom prst="rect">
            <a:avLst/>
          </a:prstGeom>
        </p:spPr>
        <p:txBody>
          <a:bodyPr anchorCtr="0" anchor="t" bIns="0" lIns="0" spcFirstLastPara="1" rIns="0" wrap="square" tIns="0">
            <a:normAutofit/>
          </a:bodyPr>
          <a:lstStyle>
            <a:lvl1pPr lvl="0">
              <a:spcBef>
                <a:spcPts val="0"/>
              </a:spcBef>
              <a:spcAft>
                <a:spcPts val="0"/>
              </a:spcAft>
              <a:buNone/>
              <a:defRPr sz="600">
                <a:latin typeface="Montserrat Light"/>
                <a:ea typeface="Montserrat Light"/>
                <a:cs typeface="Montserrat Light"/>
                <a:sym typeface="Montserrat Light"/>
              </a:defRPr>
            </a:lvl1pPr>
            <a:lvl2pPr lvl="1">
              <a:spcBef>
                <a:spcPts val="1200"/>
              </a:spcBef>
              <a:spcAft>
                <a:spcPts val="0"/>
              </a:spcAft>
              <a:buNone/>
              <a:defRPr/>
            </a:lvl2pPr>
            <a:lvl3pPr lvl="2">
              <a:spcBef>
                <a:spcPts val="1200"/>
              </a:spcBef>
              <a:spcAft>
                <a:spcPts val="0"/>
              </a:spcAft>
              <a:buNone/>
              <a:defRPr/>
            </a:lvl3pPr>
            <a:lvl4pPr lvl="3">
              <a:spcBef>
                <a:spcPts val="1200"/>
              </a:spcBef>
              <a:spcAft>
                <a:spcPts val="0"/>
              </a:spcAft>
              <a:buNone/>
              <a:defRPr/>
            </a:lvl4pPr>
            <a:lvl5pPr lvl="4">
              <a:spcBef>
                <a:spcPts val="1200"/>
              </a:spcBef>
              <a:spcAft>
                <a:spcPts val="0"/>
              </a:spcAft>
              <a:buNone/>
              <a:defRPr/>
            </a:lvl5pPr>
            <a:lvl6pPr lvl="5">
              <a:spcBef>
                <a:spcPts val="1200"/>
              </a:spcBef>
              <a:spcAft>
                <a:spcPts val="0"/>
              </a:spcAft>
              <a:buNone/>
              <a:defRPr/>
            </a:lvl6pPr>
            <a:lvl7pPr lvl="6">
              <a:spcBef>
                <a:spcPts val="1200"/>
              </a:spcBef>
              <a:spcAft>
                <a:spcPts val="0"/>
              </a:spcAft>
              <a:buNone/>
              <a:defRPr/>
            </a:lvl7pPr>
            <a:lvl8pPr lvl="7">
              <a:spcBef>
                <a:spcPts val="1200"/>
              </a:spcBef>
              <a:spcAft>
                <a:spcPts val="0"/>
              </a:spcAft>
              <a:buNone/>
              <a:defRPr/>
            </a:lvl8pPr>
            <a:lvl9pPr lvl="8">
              <a:spcBef>
                <a:spcPts val="1200"/>
              </a:spcBef>
              <a:spcAft>
                <a:spcPts val="1200"/>
              </a:spcAft>
              <a:buNone/>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EE content blank 1" showMasterSp="0">
  <p:cSld name="TITLE_AND_BODY_2">
    <p:bg>
      <p:bgPr>
        <a:solidFill>
          <a:srgbClr val="FFFFFF"/>
        </a:solidFill>
      </p:bgPr>
    </p:bg>
    <p:spTree>
      <p:nvGrpSpPr>
        <p:cNvPr id="82" name="Shape 82"/>
        <p:cNvGrpSpPr/>
        <p:nvPr/>
      </p:nvGrpSpPr>
      <p:grpSpPr>
        <a:xfrm>
          <a:off x="0" y="0"/>
          <a:ext cx="0" cy="0"/>
          <a:chOff x="0" y="0"/>
          <a:chExt cx="0" cy="0"/>
        </a:xfrm>
      </p:grpSpPr>
      <p:cxnSp>
        <p:nvCxnSpPr>
          <p:cNvPr id="83" name="Google Shape;83;p19"/>
          <p:cNvCxnSpPr/>
          <p:nvPr/>
        </p:nvCxnSpPr>
        <p:spPr>
          <a:xfrm flipH="1" rot="10800000">
            <a:off x="171225" y="4701650"/>
            <a:ext cx="8792100" cy="600"/>
          </a:xfrm>
          <a:prstGeom prst="straightConnector1">
            <a:avLst/>
          </a:prstGeom>
          <a:noFill/>
          <a:ln cap="flat" cmpd="sng" w="9525">
            <a:solidFill>
              <a:schemeClr val="lt2"/>
            </a:solidFill>
            <a:prstDash val="solid"/>
            <a:round/>
            <a:headEnd len="med" w="med" type="none"/>
            <a:tailEnd len="med" w="med" type="none"/>
          </a:ln>
        </p:spPr>
      </p:cxnSp>
      <p:pic>
        <p:nvPicPr>
          <p:cNvPr id="84" name="Google Shape;84;p19"/>
          <p:cNvPicPr preferRelativeResize="0"/>
          <p:nvPr/>
        </p:nvPicPr>
        <p:blipFill>
          <a:blip r:embed="rId2">
            <a:alphaModFix/>
          </a:blip>
          <a:stretch>
            <a:fillRect/>
          </a:stretch>
        </p:blipFill>
        <p:spPr>
          <a:xfrm>
            <a:off x="8745725" y="4787863"/>
            <a:ext cx="217601" cy="240475"/>
          </a:xfrm>
          <a:prstGeom prst="rect">
            <a:avLst/>
          </a:prstGeom>
          <a:noFill/>
          <a:ln>
            <a:noFill/>
          </a:ln>
        </p:spPr>
      </p:pic>
      <p:sp>
        <p:nvSpPr>
          <p:cNvPr id="85" name="Google Shape;85;p19"/>
          <p:cNvSpPr txBox="1"/>
          <p:nvPr>
            <p:ph idx="1" type="subTitle"/>
          </p:nvPr>
        </p:nvSpPr>
        <p:spPr>
          <a:xfrm>
            <a:off x="171225" y="4875750"/>
            <a:ext cx="8985900" cy="85500"/>
          </a:xfrm>
          <a:prstGeom prst="rect">
            <a:avLst/>
          </a:prstGeom>
        </p:spPr>
        <p:txBody>
          <a:bodyPr anchorCtr="0" anchor="t" bIns="0" lIns="0" spcFirstLastPara="1" rIns="0" wrap="square" tIns="0">
            <a:normAutofit/>
          </a:bodyPr>
          <a:lstStyle>
            <a:lvl1pPr lvl="0">
              <a:spcBef>
                <a:spcPts val="0"/>
              </a:spcBef>
              <a:spcAft>
                <a:spcPts val="0"/>
              </a:spcAft>
              <a:buNone/>
              <a:defRPr sz="600">
                <a:latin typeface="Montserrat Light"/>
                <a:ea typeface="Montserrat Light"/>
                <a:cs typeface="Montserrat Light"/>
                <a:sym typeface="Montserrat Light"/>
              </a:defRPr>
            </a:lvl1pPr>
            <a:lvl2pPr lvl="1">
              <a:spcBef>
                <a:spcPts val="1200"/>
              </a:spcBef>
              <a:spcAft>
                <a:spcPts val="0"/>
              </a:spcAft>
              <a:buNone/>
              <a:defRPr/>
            </a:lvl2pPr>
            <a:lvl3pPr lvl="2">
              <a:spcBef>
                <a:spcPts val="1200"/>
              </a:spcBef>
              <a:spcAft>
                <a:spcPts val="0"/>
              </a:spcAft>
              <a:buNone/>
              <a:defRPr/>
            </a:lvl3pPr>
            <a:lvl4pPr lvl="3">
              <a:spcBef>
                <a:spcPts val="1200"/>
              </a:spcBef>
              <a:spcAft>
                <a:spcPts val="0"/>
              </a:spcAft>
              <a:buNone/>
              <a:defRPr/>
            </a:lvl4pPr>
            <a:lvl5pPr lvl="4">
              <a:spcBef>
                <a:spcPts val="1200"/>
              </a:spcBef>
              <a:spcAft>
                <a:spcPts val="0"/>
              </a:spcAft>
              <a:buNone/>
              <a:defRPr/>
            </a:lvl5pPr>
            <a:lvl6pPr lvl="5">
              <a:spcBef>
                <a:spcPts val="1200"/>
              </a:spcBef>
              <a:spcAft>
                <a:spcPts val="0"/>
              </a:spcAft>
              <a:buNone/>
              <a:defRPr/>
            </a:lvl6pPr>
            <a:lvl7pPr lvl="6">
              <a:spcBef>
                <a:spcPts val="1200"/>
              </a:spcBef>
              <a:spcAft>
                <a:spcPts val="0"/>
              </a:spcAft>
              <a:buNone/>
              <a:defRPr/>
            </a:lvl7pPr>
            <a:lvl8pPr lvl="7">
              <a:spcBef>
                <a:spcPts val="1200"/>
              </a:spcBef>
              <a:spcAft>
                <a:spcPts val="0"/>
              </a:spcAft>
              <a:buNone/>
              <a:defRPr/>
            </a:lvl8pPr>
            <a:lvl9pPr lvl="8">
              <a:spcBef>
                <a:spcPts val="1200"/>
              </a:spcBef>
              <a:spcAft>
                <a:spcPts val="1200"/>
              </a:spcAft>
              <a:buNone/>
              <a:defRPr/>
            </a:lvl9pPr>
          </a:lstStyle>
          <a:p/>
        </p:txBody>
      </p:sp>
      <p:pic>
        <p:nvPicPr>
          <p:cNvPr id="86" name="Google Shape;86;p19"/>
          <p:cNvPicPr preferRelativeResize="0"/>
          <p:nvPr/>
        </p:nvPicPr>
        <p:blipFill rotWithShape="1">
          <a:blip r:embed="rId3">
            <a:alphaModFix/>
          </a:blip>
          <a:srcRect b="0" l="0" r="0" t="0"/>
          <a:stretch/>
        </p:blipFill>
        <p:spPr>
          <a:xfrm>
            <a:off x="70829" y="4737571"/>
            <a:ext cx="365941" cy="328572"/>
          </a:xfrm>
          <a:prstGeom prst="rect">
            <a:avLst/>
          </a:prstGeom>
          <a:noFill/>
          <a:ln>
            <a:noFill/>
          </a:ln>
        </p:spPr>
      </p:pic>
      <p:pic>
        <p:nvPicPr>
          <p:cNvPr id="87" name="Google Shape;87;p19"/>
          <p:cNvPicPr preferRelativeResize="0"/>
          <p:nvPr/>
        </p:nvPicPr>
        <p:blipFill rotWithShape="1">
          <a:blip r:embed="rId3">
            <a:alphaModFix/>
          </a:blip>
          <a:srcRect b="0" l="0" r="0" t="0"/>
          <a:stretch/>
        </p:blipFill>
        <p:spPr>
          <a:xfrm>
            <a:off x="70829" y="4737571"/>
            <a:ext cx="365941" cy="328572"/>
          </a:xfrm>
          <a:prstGeom prst="rect">
            <a:avLst/>
          </a:prstGeom>
          <a:noFill/>
          <a:ln>
            <a:noFill/>
          </a:ln>
        </p:spPr>
      </p:pic>
      <p:sp>
        <p:nvSpPr>
          <p:cNvPr id="88" name="Google Shape;88;p19"/>
          <p:cNvSpPr txBox="1"/>
          <p:nvPr/>
        </p:nvSpPr>
        <p:spPr>
          <a:xfrm>
            <a:off x="312700" y="900475"/>
            <a:ext cx="69735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statement page pink 1" showMasterSp="0">
  <p:cSld name="TITLE_AND_BODY_1_1_3_2_1">
    <p:bg>
      <p:bgPr>
        <a:solidFill>
          <a:srgbClr val="ED008C"/>
        </a:solidFill>
      </p:bgPr>
    </p:bg>
    <p:spTree>
      <p:nvGrpSpPr>
        <p:cNvPr id="89" name="Shape 89"/>
        <p:cNvGrpSpPr/>
        <p:nvPr/>
      </p:nvGrpSpPr>
      <p:grpSpPr>
        <a:xfrm>
          <a:off x="0" y="0"/>
          <a:ext cx="0" cy="0"/>
          <a:chOff x="0" y="0"/>
          <a:chExt cx="0" cy="0"/>
        </a:xfrm>
      </p:grpSpPr>
      <p:sp>
        <p:nvSpPr>
          <p:cNvPr id="90" name="Google Shape;90;p20"/>
          <p:cNvSpPr txBox="1"/>
          <p:nvPr>
            <p:ph type="title"/>
          </p:nvPr>
        </p:nvSpPr>
        <p:spPr>
          <a:xfrm>
            <a:off x="9850" y="2146950"/>
            <a:ext cx="9144000" cy="645300"/>
          </a:xfrm>
          <a:prstGeom prst="rect">
            <a:avLst/>
          </a:prstGeom>
        </p:spPr>
        <p:txBody>
          <a:bodyPr anchorCtr="0" anchor="t" bIns="91425" lIns="91425" spcFirstLastPara="1" rIns="91425" wrap="square" tIns="91425">
            <a:normAutofit/>
          </a:bodyPr>
          <a:lstStyle>
            <a:lvl1pPr lvl="0" algn="ctr">
              <a:spcBef>
                <a:spcPts val="0"/>
              </a:spcBef>
              <a:spcAft>
                <a:spcPts val="0"/>
              </a:spcAft>
              <a:buNone/>
              <a:defRPr sz="3000">
                <a:solidFill>
                  <a:srgbClr val="FFFFFF"/>
                </a:solidFill>
                <a:latin typeface="Montserrat Light"/>
                <a:ea typeface="Montserrat Light"/>
                <a:cs typeface="Montserrat Light"/>
                <a:sym typeface="Montserrat Light"/>
              </a:defRPr>
            </a:lvl1pPr>
            <a:lvl2pPr lvl="1" algn="ctr">
              <a:spcBef>
                <a:spcPts val="0"/>
              </a:spcBef>
              <a:spcAft>
                <a:spcPts val="0"/>
              </a:spcAft>
              <a:buNone/>
              <a:defRPr sz="2000">
                <a:solidFill>
                  <a:srgbClr val="FFFFFF"/>
                </a:solidFill>
                <a:latin typeface="Montserrat Light"/>
                <a:ea typeface="Montserrat Light"/>
                <a:cs typeface="Montserrat Light"/>
                <a:sym typeface="Montserrat Light"/>
              </a:defRPr>
            </a:lvl2pPr>
            <a:lvl3pPr lvl="2" algn="ctr">
              <a:spcBef>
                <a:spcPts val="0"/>
              </a:spcBef>
              <a:spcAft>
                <a:spcPts val="0"/>
              </a:spcAft>
              <a:buNone/>
              <a:defRPr sz="2000">
                <a:solidFill>
                  <a:srgbClr val="FFFFFF"/>
                </a:solidFill>
                <a:latin typeface="Montserrat Light"/>
                <a:ea typeface="Montserrat Light"/>
                <a:cs typeface="Montserrat Light"/>
                <a:sym typeface="Montserrat Light"/>
              </a:defRPr>
            </a:lvl3pPr>
            <a:lvl4pPr lvl="3" algn="ctr">
              <a:spcBef>
                <a:spcPts val="0"/>
              </a:spcBef>
              <a:spcAft>
                <a:spcPts val="0"/>
              </a:spcAft>
              <a:buNone/>
              <a:defRPr sz="2000">
                <a:solidFill>
                  <a:srgbClr val="FFFFFF"/>
                </a:solidFill>
                <a:latin typeface="Montserrat Light"/>
                <a:ea typeface="Montserrat Light"/>
                <a:cs typeface="Montserrat Light"/>
                <a:sym typeface="Montserrat Light"/>
              </a:defRPr>
            </a:lvl4pPr>
            <a:lvl5pPr lvl="4" algn="ctr">
              <a:spcBef>
                <a:spcPts val="0"/>
              </a:spcBef>
              <a:spcAft>
                <a:spcPts val="0"/>
              </a:spcAft>
              <a:buNone/>
              <a:defRPr sz="2000">
                <a:solidFill>
                  <a:srgbClr val="FFFFFF"/>
                </a:solidFill>
                <a:latin typeface="Montserrat Light"/>
                <a:ea typeface="Montserrat Light"/>
                <a:cs typeface="Montserrat Light"/>
                <a:sym typeface="Montserrat Light"/>
              </a:defRPr>
            </a:lvl5pPr>
            <a:lvl6pPr lvl="5" algn="ctr">
              <a:spcBef>
                <a:spcPts val="0"/>
              </a:spcBef>
              <a:spcAft>
                <a:spcPts val="0"/>
              </a:spcAft>
              <a:buNone/>
              <a:defRPr sz="2000">
                <a:solidFill>
                  <a:srgbClr val="FFFFFF"/>
                </a:solidFill>
                <a:latin typeface="Montserrat Light"/>
                <a:ea typeface="Montserrat Light"/>
                <a:cs typeface="Montserrat Light"/>
                <a:sym typeface="Montserrat Light"/>
              </a:defRPr>
            </a:lvl6pPr>
            <a:lvl7pPr lvl="6" algn="ctr">
              <a:spcBef>
                <a:spcPts val="0"/>
              </a:spcBef>
              <a:spcAft>
                <a:spcPts val="0"/>
              </a:spcAft>
              <a:buNone/>
              <a:defRPr sz="2000">
                <a:solidFill>
                  <a:srgbClr val="FFFFFF"/>
                </a:solidFill>
                <a:latin typeface="Montserrat Light"/>
                <a:ea typeface="Montserrat Light"/>
                <a:cs typeface="Montserrat Light"/>
                <a:sym typeface="Montserrat Light"/>
              </a:defRPr>
            </a:lvl7pPr>
            <a:lvl8pPr lvl="7" algn="ctr">
              <a:spcBef>
                <a:spcPts val="0"/>
              </a:spcBef>
              <a:spcAft>
                <a:spcPts val="0"/>
              </a:spcAft>
              <a:buNone/>
              <a:defRPr sz="2000">
                <a:solidFill>
                  <a:srgbClr val="FFFFFF"/>
                </a:solidFill>
                <a:latin typeface="Montserrat Light"/>
                <a:ea typeface="Montserrat Light"/>
                <a:cs typeface="Montserrat Light"/>
                <a:sym typeface="Montserrat Light"/>
              </a:defRPr>
            </a:lvl8pPr>
            <a:lvl9pPr lvl="8" algn="ctr">
              <a:spcBef>
                <a:spcPts val="0"/>
              </a:spcBef>
              <a:spcAft>
                <a:spcPts val="0"/>
              </a:spcAft>
              <a:buNone/>
              <a:defRPr sz="2000">
                <a:solidFill>
                  <a:srgbClr val="FFFFFF"/>
                </a:solidFill>
                <a:latin typeface="Montserrat Light"/>
                <a:ea typeface="Montserrat Light"/>
                <a:cs typeface="Montserrat Light"/>
                <a:sym typeface="Montserrat Light"/>
              </a:defRPr>
            </a:lvl9pPr>
          </a:lstStyle>
          <a:p/>
        </p:txBody>
      </p:sp>
      <p:pic>
        <p:nvPicPr>
          <p:cNvPr id="91" name="Google Shape;91;p20"/>
          <p:cNvPicPr preferRelativeResize="0"/>
          <p:nvPr/>
        </p:nvPicPr>
        <p:blipFill rotWithShape="1">
          <a:blip r:embed="rId2">
            <a:alphaModFix/>
          </a:blip>
          <a:srcRect b="0" l="0" r="0" t="0"/>
          <a:stretch/>
        </p:blipFill>
        <p:spPr>
          <a:xfrm>
            <a:off x="8745725" y="4787863"/>
            <a:ext cx="217601" cy="240475"/>
          </a:xfrm>
          <a:prstGeom prst="rect">
            <a:avLst/>
          </a:prstGeom>
          <a:noFill/>
          <a:ln>
            <a:noFill/>
          </a:ln>
        </p:spPr>
      </p:pic>
      <p:cxnSp>
        <p:nvCxnSpPr>
          <p:cNvPr id="92" name="Google Shape;92;p20"/>
          <p:cNvCxnSpPr/>
          <p:nvPr/>
        </p:nvCxnSpPr>
        <p:spPr>
          <a:xfrm flipH="1" rot="10800000">
            <a:off x="171225" y="4701650"/>
            <a:ext cx="8792100" cy="600"/>
          </a:xfrm>
          <a:prstGeom prst="straightConnector1">
            <a:avLst/>
          </a:prstGeom>
          <a:noFill/>
          <a:ln cap="flat" cmpd="sng" w="9525">
            <a:solidFill>
              <a:srgbClr val="FFFFFF"/>
            </a:solidFill>
            <a:prstDash val="solid"/>
            <a:round/>
            <a:headEnd len="med" w="med" type="none"/>
            <a:tailEnd len="med" w="med" type="none"/>
          </a:ln>
        </p:spPr>
      </p:cxnSp>
      <p:sp>
        <p:nvSpPr>
          <p:cNvPr id="93" name="Google Shape;93;p20"/>
          <p:cNvSpPr txBox="1"/>
          <p:nvPr>
            <p:ph idx="1" type="subTitle"/>
          </p:nvPr>
        </p:nvSpPr>
        <p:spPr>
          <a:xfrm>
            <a:off x="171225" y="4875750"/>
            <a:ext cx="8985900" cy="85500"/>
          </a:xfrm>
          <a:prstGeom prst="rect">
            <a:avLst/>
          </a:prstGeom>
        </p:spPr>
        <p:txBody>
          <a:bodyPr anchorCtr="0" anchor="t" bIns="0" lIns="0" spcFirstLastPara="1" rIns="0" wrap="square" tIns="0">
            <a:normAutofit/>
          </a:bodyPr>
          <a:lstStyle>
            <a:lvl1pPr lvl="0">
              <a:spcBef>
                <a:spcPts val="0"/>
              </a:spcBef>
              <a:spcAft>
                <a:spcPts val="0"/>
              </a:spcAft>
              <a:buNone/>
              <a:defRPr sz="600">
                <a:solidFill>
                  <a:srgbClr val="FFFFFF"/>
                </a:solidFill>
                <a:latin typeface="Montserrat Light"/>
                <a:ea typeface="Montserrat Light"/>
                <a:cs typeface="Montserrat Light"/>
                <a:sym typeface="Montserrat Light"/>
              </a:defRPr>
            </a:lvl1pPr>
            <a:lvl2pPr lvl="1">
              <a:spcBef>
                <a:spcPts val="1200"/>
              </a:spcBef>
              <a:spcAft>
                <a:spcPts val="0"/>
              </a:spcAft>
              <a:buNone/>
              <a:defRPr>
                <a:solidFill>
                  <a:srgbClr val="FFFFFF"/>
                </a:solidFill>
              </a:defRPr>
            </a:lvl2pPr>
            <a:lvl3pPr lvl="2">
              <a:spcBef>
                <a:spcPts val="1200"/>
              </a:spcBef>
              <a:spcAft>
                <a:spcPts val="0"/>
              </a:spcAft>
              <a:buNone/>
              <a:defRPr>
                <a:solidFill>
                  <a:srgbClr val="FFFFFF"/>
                </a:solidFill>
              </a:defRPr>
            </a:lvl3pPr>
            <a:lvl4pPr lvl="3">
              <a:spcBef>
                <a:spcPts val="1200"/>
              </a:spcBef>
              <a:spcAft>
                <a:spcPts val="0"/>
              </a:spcAft>
              <a:buNone/>
              <a:defRPr>
                <a:solidFill>
                  <a:srgbClr val="FFFFFF"/>
                </a:solidFill>
              </a:defRPr>
            </a:lvl4pPr>
            <a:lvl5pPr lvl="4">
              <a:spcBef>
                <a:spcPts val="1200"/>
              </a:spcBef>
              <a:spcAft>
                <a:spcPts val="0"/>
              </a:spcAft>
              <a:buNone/>
              <a:defRPr>
                <a:solidFill>
                  <a:srgbClr val="FFFFFF"/>
                </a:solidFill>
              </a:defRPr>
            </a:lvl5pPr>
            <a:lvl6pPr lvl="5">
              <a:spcBef>
                <a:spcPts val="1200"/>
              </a:spcBef>
              <a:spcAft>
                <a:spcPts val="0"/>
              </a:spcAft>
              <a:buNone/>
              <a:defRPr>
                <a:solidFill>
                  <a:srgbClr val="FFFFFF"/>
                </a:solidFill>
              </a:defRPr>
            </a:lvl6pPr>
            <a:lvl7pPr lvl="6">
              <a:spcBef>
                <a:spcPts val="1200"/>
              </a:spcBef>
              <a:spcAft>
                <a:spcPts val="0"/>
              </a:spcAft>
              <a:buNone/>
              <a:defRPr>
                <a:solidFill>
                  <a:srgbClr val="FFFFFF"/>
                </a:solidFill>
              </a:defRPr>
            </a:lvl7pPr>
            <a:lvl8pPr lvl="7">
              <a:spcBef>
                <a:spcPts val="1200"/>
              </a:spcBef>
              <a:spcAft>
                <a:spcPts val="0"/>
              </a:spcAft>
              <a:buNone/>
              <a:defRPr>
                <a:solidFill>
                  <a:srgbClr val="FFFFFF"/>
                </a:solidFill>
              </a:defRPr>
            </a:lvl8pPr>
            <a:lvl9pPr lvl="8">
              <a:spcBef>
                <a:spcPts val="1200"/>
              </a:spcBef>
              <a:spcAft>
                <a:spcPts val="1200"/>
              </a:spcAft>
              <a:buNone/>
              <a:defRPr>
                <a:solidFill>
                  <a:srgbClr val="FFFFFF"/>
                </a:solidFill>
              </a:defRPr>
            </a:lvl9pPr>
          </a:lstStyle>
          <a:p/>
        </p:txBody>
      </p:sp>
      <p:pic>
        <p:nvPicPr>
          <p:cNvPr id="94" name="Google Shape;94;p20"/>
          <p:cNvPicPr preferRelativeResize="0"/>
          <p:nvPr/>
        </p:nvPicPr>
        <p:blipFill>
          <a:blip r:embed="rId3">
            <a:alphaModFix/>
          </a:blip>
          <a:stretch>
            <a:fillRect/>
          </a:stretch>
        </p:blipFill>
        <p:spPr>
          <a:xfrm>
            <a:off x="80850" y="4759088"/>
            <a:ext cx="355050" cy="318825"/>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EE content blank 3" showMasterSp="0">
  <p:cSld name="TITLE_AND_BODY_12">
    <p:bg>
      <p:bgPr>
        <a:solidFill>
          <a:srgbClr val="FFFFFF"/>
        </a:solidFill>
      </p:bgPr>
    </p:bg>
    <p:spTree>
      <p:nvGrpSpPr>
        <p:cNvPr id="95" name="Shape 95"/>
        <p:cNvGrpSpPr/>
        <p:nvPr/>
      </p:nvGrpSpPr>
      <p:grpSpPr>
        <a:xfrm>
          <a:off x="0" y="0"/>
          <a:ext cx="0" cy="0"/>
          <a:chOff x="0" y="0"/>
          <a:chExt cx="0" cy="0"/>
        </a:xfrm>
      </p:grpSpPr>
      <p:cxnSp>
        <p:nvCxnSpPr>
          <p:cNvPr id="96" name="Google Shape;96;p21"/>
          <p:cNvCxnSpPr/>
          <p:nvPr/>
        </p:nvCxnSpPr>
        <p:spPr>
          <a:xfrm flipH="1" rot="10800000">
            <a:off x="171225" y="4701650"/>
            <a:ext cx="8792100" cy="600"/>
          </a:xfrm>
          <a:prstGeom prst="straightConnector1">
            <a:avLst/>
          </a:prstGeom>
          <a:noFill/>
          <a:ln cap="flat" cmpd="sng" w="9525">
            <a:solidFill>
              <a:schemeClr val="lt2"/>
            </a:solidFill>
            <a:prstDash val="solid"/>
            <a:round/>
            <a:headEnd len="med" w="med" type="none"/>
            <a:tailEnd len="med" w="med" type="none"/>
          </a:ln>
        </p:spPr>
      </p:cxnSp>
      <p:pic>
        <p:nvPicPr>
          <p:cNvPr id="97" name="Google Shape;97;p21"/>
          <p:cNvPicPr preferRelativeResize="0"/>
          <p:nvPr/>
        </p:nvPicPr>
        <p:blipFill>
          <a:blip r:embed="rId2">
            <a:alphaModFix/>
          </a:blip>
          <a:stretch>
            <a:fillRect/>
          </a:stretch>
        </p:blipFill>
        <p:spPr>
          <a:xfrm>
            <a:off x="8745725" y="4787863"/>
            <a:ext cx="217601" cy="240475"/>
          </a:xfrm>
          <a:prstGeom prst="rect">
            <a:avLst/>
          </a:prstGeom>
          <a:noFill/>
          <a:ln>
            <a:noFill/>
          </a:ln>
        </p:spPr>
      </p:pic>
      <p:sp>
        <p:nvSpPr>
          <p:cNvPr id="98" name="Google Shape;98;p21"/>
          <p:cNvSpPr txBox="1"/>
          <p:nvPr>
            <p:ph idx="1" type="subTitle"/>
          </p:nvPr>
        </p:nvSpPr>
        <p:spPr>
          <a:xfrm>
            <a:off x="171225" y="4875750"/>
            <a:ext cx="8985900" cy="85500"/>
          </a:xfrm>
          <a:prstGeom prst="rect">
            <a:avLst/>
          </a:prstGeom>
        </p:spPr>
        <p:txBody>
          <a:bodyPr anchorCtr="0" anchor="t" bIns="0" lIns="0" spcFirstLastPara="1" rIns="0" wrap="square" tIns="0">
            <a:normAutofit/>
          </a:bodyPr>
          <a:lstStyle>
            <a:lvl1pPr lvl="0">
              <a:spcBef>
                <a:spcPts val="0"/>
              </a:spcBef>
              <a:spcAft>
                <a:spcPts val="0"/>
              </a:spcAft>
              <a:buNone/>
              <a:defRPr sz="600">
                <a:latin typeface="Montserrat Light"/>
                <a:ea typeface="Montserrat Light"/>
                <a:cs typeface="Montserrat Light"/>
                <a:sym typeface="Montserrat Light"/>
              </a:defRPr>
            </a:lvl1pPr>
            <a:lvl2pPr lvl="1">
              <a:spcBef>
                <a:spcPts val="1200"/>
              </a:spcBef>
              <a:spcAft>
                <a:spcPts val="0"/>
              </a:spcAft>
              <a:buNone/>
              <a:defRPr/>
            </a:lvl2pPr>
            <a:lvl3pPr lvl="2">
              <a:spcBef>
                <a:spcPts val="1200"/>
              </a:spcBef>
              <a:spcAft>
                <a:spcPts val="0"/>
              </a:spcAft>
              <a:buNone/>
              <a:defRPr/>
            </a:lvl3pPr>
            <a:lvl4pPr lvl="3">
              <a:spcBef>
                <a:spcPts val="1200"/>
              </a:spcBef>
              <a:spcAft>
                <a:spcPts val="0"/>
              </a:spcAft>
              <a:buNone/>
              <a:defRPr/>
            </a:lvl4pPr>
            <a:lvl5pPr lvl="4">
              <a:spcBef>
                <a:spcPts val="1200"/>
              </a:spcBef>
              <a:spcAft>
                <a:spcPts val="0"/>
              </a:spcAft>
              <a:buNone/>
              <a:defRPr/>
            </a:lvl5pPr>
            <a:lvl6pPr lvl="5">
              <a:spcBef>
                <a:spcPts val="1200"/>
              </a:spcBef>
              <a:spcAft>
                <a:spcPts val="0"/>
              </a:spcAft>
              <a:buNone/>
              <a:defRPr/>
            </a:lvl6pPr>
            <a:lvl7pPr lvl="6">
              <a:spcBef>
                <a:spcPts val="1200"/>
              </a:spcBef>
              <a:spcAft>
                <a:spcPts val="0"/>
              </a:spcAft>
              <a:buNone/>
              <a:defRPr/>
            </a:lvl7pPr>
            <a:lvl8pPr lvl="7">
              <a:spcBef>
                <a:spcPts val="1200"/>
              </a:spcBef>
              <a:spcAft>
                <a:spcPts val="0"/>
              </a:spcAft>
              <a:buNone/>
              <a:defRPr/>
            </a:lvl8pPr>
            <a:lvl9pPr lvl="8">
              <a:spcBef>
                <a:spcPts val="1200"/>
              </a:spcBef>
              <a:spcAft>
                <a:spcPts val="1200"/>
              </a:spcAft>
              <a:buNone/>
              <a:defRPr/>
            </a:lvl9pPr>
          </a:lstStyle>
          <a:p/>
        </p:txBody>
      </p:sp>
      <p:pic>
        <p:nvPicPr>
          <p:cNvPr id="99" name="Google Shape;99;p21"/>
          <p:cNvPicPr preferRelativeResize="0"/>
          <p:nvPr/>
        </p:nvPicPr>
        <p:blipFill rotWithShape="1">
          <a:blip r:embed="rId3">
            <a:alphaModFix/>
          </a:blip>
          <a:srcRect b="0" l="0" r="0" t="0"/>
          <a:stretch/>
        </p:blipFill>
        <p:spPr>
          <a:xfrm>
            <a:off x="70829" y="4737571"/>
            <a:ext cx="365941" cy="328572"/>
          </a:xfrm>
          <a:prstGeom prst="rect">
            <a:avLst/>
          </a:prstGeom>
          <a:noFill/>
          <a:ln>
            <a:noFill/>
          </a:ln>
        </p:spPr>
      </p:pic>
      <p:pic>
        <p:nvPicPr>
          <p:cNvPr id="100" name="Google Shape;100;p21"/>
          <p:cNvPicPr preferRelativeResize="0"/>
          <p:nvPr/>
        </p:nvPicPr>
        <p:blipFill rotWithShape="1">
          <a:blip r:embed="rId3">
            <a:alphaModFix/>
          </a:blip>
          <a:srcRect b="0" l="0" r="0" t="0"/>
          <a:stretch/>
        </p:blipFill>
        <p:spPr>
          <a:xfrm>
            <a:off x="70829" y="4737571"/>
            <a:ext cx="365941" cy="328572"/>
          </a:xfrm>
          <a:prstGeom prst="rect">
            <a:avLst/>
          </a:prstGeom>
          <a:noFill/>
          <a:ln>
            <a:noFill/>
          </a:ln>
        </p:spPr>
      </p:pic>
      <p:sp>
        <p:nvSpPr>
          <p:cNvPr id="101" name="Google Shape;101;p21"/>
          <p:cNvSpPr txBox="1"/>
          <p:nvPr>
            <p:ph type="title"/>
          </p:nvPr>
        </p:nvSpPr>
        <p:spPr>
          <a:xfrm>
            <a:off x="433925" y="316325"/>
            <a:ext cx="8171700" cy="448800"/>
          </a:xfrm>
          <a:prstGeom prst="rect">
            <a:avLst/>
          </a:prstGeom>
        </p:spPr>
        <p:txBody>
          <a:bodyPr anchorCtr="0" anchor="t" bIns="91425" lIns="91425" spcFirstLastPara="1" rIns="91425" wrap="square" tIns="91425">
            <a:normAutofit/>
          </a:bodyPr>
          <a:lstStyle>
            <a:lvl1pPr lvl="0">
              <a:spcBef>
                <a:spcPts val="0"/>
              </a:spcBef>
              <a:spcAft>
                <a:spcPts val="0"/>
              </a:spcAft>
              <a:buClr>
                <a:schemeClr val="dk1"/>
              </a:buClr>
              <a:buSzPts val="2800"/>
              <a:buNone/>
              <a:defRPr>
                <a:solidFill>
                  <a:schemeClr val="dk1"/>
                </a:solidFill>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02" name="Google Shape;102;p21"/>
          <p:cNvSpPr txBox="1"/>
          <p:nvPr>
            <p:ph idx="2" type="body"/>
          </p:nvPr>
        </p:nvSpPr>
        <p:spPr>
          <a:xfrm>
            <a:off x="342625" y="934600"/>
            <a:ext cx="8460900" cy="36108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Font typeface="Montserrat"/>
              <a:buChar char="●"/>
              <a:defRPr>
                <a:latin typeface="Montserrat"/>
                <a:ea typeface="Montserrat"/>
                <a:cs typeface="Montserrat"/>
                <a:sym typeface="Montserrat"/>
              </a:defRPr>
            </a:lvl1pPr>
            <a:lvl2pPr indent="-317500" lvl="1" marL="914400">
              <a:spcBef>
                <a:spcPts val="0"/>
              </a:spcBef>
              <a:spcAft>
                <a:spcPts val="0"/>
              </a:spcAft>
              <a:buSzPts val="1400"/>
              <a:buFont typeface="Montserrat"/>
              <a:buChar char="○"/>
              <a:defRPr>
                <a:latin typeface="Montserrat"/>
                <a:ea typeface="Montserrat"/>
                <a:cs typeface="Montserrat"/>
                <a:sym typeface="Montserrat"/>
              </a:defRPr>
            </a:lvl2pPr>
            <a:lvl3pPr indent="-317500" lvl="2" marL="1371600">
              <a:spcBef>
                <a:spcPts val="0"/>
              </a:spcBef>
              <a:spcAft>
                <a:spcPts val="0"/>
              </a:spcAft>
              <a:buSzPts val="1400"/>
              <a:buFont typeface="Montserrat"/>
              <a:buChar char="■"/>
              <a:defRPr>
                <a:latin typeface="Montserrat"/>
                <a:ea typeface="Montserrat"/>
                <a:cs typeface="Montserrat"/>
                <a:sym typeface="Montserrat"/>
              </a:defRPr>
            </a:lvl3pPr>
            <a:lvl4pPr indent="-317500" lvl="3" marL="1828800">
              <a:spcBef>
                <a:spcPts val="0"/>
              </a:spcBef>
              <a:spcAft>
                <a:spcPts val="0"/>
              </a:spcAft>
              <a:buSzPts val="1400"/>
              <a:buFont typeface="Montserrat"/>
              <a:buChar char="●"/>
              <a:defRPr>
                <a:latin typeface="Montserrat"/>
                <a:ea typeface="Montserrat"/>
                <a:cs typeface="Montserrat"/>
                <a:sym typeface="Montserrat"/>
              </a:defRPr>
            </a:lvl4pPr>
            <a:lvl5pPr indent="-317500" lvl="4" marL="2286000">
              <a:spcBef>
                <a:spcPts val="0"/>
              </a:spcBef>
              <a:spcAft>
                <a:spcPts val="0"/>
              </a:spcAft>
              <a:buSzPts val="1400"/>
              <a:buFont typeface="Montserrat"/>
              <a:buChar char="○"/>
              <a:defRPr>
                <a:latin typeface="Montserrat"/>
                <a:ea typeface="Montserrat"/>
                <a:cs typeface="Montserrat"/>
                <a:sym typeface="Montserrat"/>
              </a:defRPr>
            </a:lvl5pPr>
            <a:lvl6pPr indent="-317500" lvl="5" marL="2743200">
              <a:spcBef>
                <a:spcPts val="0"/>
              </a:spcBef>
              <a:spcAft>
                <a:spcPts val="0"/>
              </a:spcAft>
              <a:buSzPts val="1400"/>
              <a:buFont typeface="Montserrat"/>
              <a:buChar char="■"/>
              <a:defRPr>
                <a:latin typeface="Montserrat"/>
                <a:ea typeface="Montserrat"/>
                <a:cs typeface="Montserrat"/>
                <a:sym typeface="Montserrat"/>
              </a:defRPr>
            </a:lvl6pPr>
            <a:lvl7pPr indent="-317500" lvl="6" marL="3200400">
              <a:spcBef>
                <a:spcPts val="0"/>
              </a:spcBef>
              <a:spcAft>
                <a:spcPts val="0"/>
              </a:spcAft>
              <a:buSzPts val="1400"/>
              <a:buFont typeface="Montserrat"/>
              <a:buChar char="●"/>
              <a:defRPr>
                <a:latin typeface="Montserrat"/>
                <a:ea typeface="Montserrat"/>
                <a:cs typeface="Montserrat"/>
                <a:sym typeface="Montserrat"/>
              </a:defRPr>
            </a:lvl7pPr>
            <a:lvl8pPr indent="-317500" lvl="7" marL="3657600">
              <a:spcBef>
                <a:spcPts val="0"/>
              </a:spcBef>
              <a:spcAft>
                <a:spcPts val="0"/>
              </a:spcAft>
              <a:buSzPts val="1400"/>
              <a:buFont typeface="Montserrat"/>
              <a:buChar char="○"/>
              <a:defRPr>
                <a:latin typeface="Montserrat"/>
                <a:ea typeface="Montserrat"/>
                <a:cs typeface="Montserrat"/>
                <a:sym typeface="Montserrat"/>
              </a:defRPr>
            </a:lvl8pPr>
            <a:lvl9pPr indent="-317500" lvl="8" marL="4114800">
              <a:spcBef>
                <a:spcPts val="0"/>
              </a:spcBef>
              <a:spcAft>
                <a:spcPts val="0"/>
              </a:spcAft>
              <a:buSzPts val="1400"/>
              <a:buFont typeface="Montserrat"/>
              <a:buChar char="■"/>
              <a:defRPr>
                <a:latin typeface="Montserrat"/>
                <a:ea typeface="Montserrat"/>
                <a:cs typeface="Montserrat"/>
                <a:sym typeface="Montserrat"/>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EEE content blank 1 1" showMasterSp="0">
  <p:cSld name="TITLE_AND_BODY_2_1">
    <p:bg>
      <p:bgPr>
        <a:solidFill>
          <a:srgbClr val="FFFFFF"/>
        </a:solidFill>
      </p:bgPr>
    </p:bg>
    <p:spTree>
      <p:nvGrpSpPr>
        <p:cNvPr id="103" name="Shape 103"/>
        <p:cNvGrpSpPr/>
        <p:nvPr/>
      </p:nvGrpSpPr>
      <p:grpSpPr>
        <a:xfrm>
          <a:off x="0" y="0"/>
          <a:ext cx="0" cy="0"/>
          <a:chOff x="0" y="0"/>
          <a:chExt cx="0" cy="0"/>
        </a:xfrm>
      </p:grpSpPr>
      <p:cxnSp>
        <p:nvCxnSpPr>
          <p:cNvPr id="104" name="Google Shape;104;p22"/>
          <p:cNvCxnSpPr/>
          <p:nvPr/>
        </p:nvCxnSpPr>
        <p:spPr>
          <a:xfrm flipH="1" rot="10800000">
            <a:off x="171225" y="4701650"/>
            <a:ext cx="8792100" cy="600"/>
          </a:xfrm>
          <a:prstGeom prst="straightConnector1">
            <a:avLst/>
          </a:prstGeom>
          <a:noFill/>
          <a:ln cap="flat" cmpd="sng" w="9525">
            <a:solidFill>
              <a:schemeClr val="lt2"/>
            </a:solidFill>
            <a:prstDash val="solid"/>
            <a:round/>
            <a:headEnd len="med" w="med" type="none"/>
            <a:tailEnd len="med" w="med" type="none"/>
          </a:ln>
        </p:spPr>
      </p:cxnSp>
      <p:pic>
        <p:nvPicPr>
          <p:cNvPr id="105" name="Google Shape;105;p22"/>
          <p:cNvPicPr preferRelativeResize="0"/>
          <p:nvPr/>
        </p:nvPicPr>
        <p:blipFill>
          <a:blip r:embed="rId2">
            <a:alphaModFix/>
          </a:blip>
          <a:stretch>
            <a:fillRect/>
          </a:stretch>
        </p:blipFill>
        <p:spPr>
          <a:xfrm>
            <a:off x="8745725" y="4787863"/>
            <a:ext cx="217601" cy="240475"/>
          </a:xfrm>
          <a:prstGeom prst="rect">
            <a:avLst/>
          </a:prstGeom>
          <a:noFill/>
          <a:ln>
            <a:noFill/>
          </a:ln>
        </p:spPr>
      </p:pic>
      <p:sp>
        <p:nvSpPr>
          <p:cNvPr id="106" name="Google Shape;106;p22"/>
          <p:cNvSpPr txBox="1"/>
          <p:nvPr>
            <p:ph idx="1" type="subTitle"/>
          </p:nvPr>
        </p:nvSpPr>
        <p:spPr>
          <a:xfrm>
            <a:off x="171225" y="4875750"/>
            <a:ext cx="8985900" cy="85500"/>
          </a:xfrm>
          <a:prstGeom prst="rect">
            <a:avLst/>
          </a:prstGeom>
        </p:spPr>
        <p:txBody>
          <a:bodyPr anchorCtr="0" anchor="t" bIns="0" lIns="0" spcFirstLastPara="1" rIns="0" wrap="square" tIns="0">
            <a:normAutofit/>
          </a:bodyPr>
          <a:lstStyle>
            <a:lvl1pPr lvl="0">
              <a:spcBef>
                <a:spcPts val="0"/>
              </a:spcBef>
              <a:spcAft>
                <a:spcPts val="0"/>
              </a:spcAft>
              <a:buNone/>
              <a:defRPr sz="600">
                <a:latin typeface="Montserrat Light"/>
                <a:ea typeface="Montserrat Light"/>
                <a:cs typeface="Montserrat Light"/>
                <a:sym typeface="Montserrat Light"/>
              </a:defRPr>
            </a:lvl1pPr>
            <a:lvl2pPr lvl="1">
              <a:spcBef>
                <a:spcPts val="1200"/>
              </a:spcBef>
              <a:spcAft>
                <a:spcPts val="0"/>
              </a:spcAft>
              <a:buNone/>
              <a:defRPr/>
            </a:lvl2pPr>
            <a:lvl3pPr lvl="2">
              <a:spcBef>
                <a:spcPts val="1200"/>
              </a:spcBef>
              <a:spcAft>
                <a:spcPts val="0"/>
              </a:spcAft>
              <a:buNone/>
              <a:defRPr/>
            </a:lvl3pPr>
            <a:lvl4pPr lvl="3">
              <a:spcBef>
                <a:spcPts val="1200"/>
              </a:spcBef>
              <a:spcAft>
                <a:spcPts val="0"/>
              </a:spcAft>
              <a:buNone/>
              <a:defRPr/>
            </a:lvl4pPr>
            <a:lvl5pPr lvl="4">
              <a:spcBef>
                <a:spcPts val="1200"/>
              </a:spcBef>
              <a:spcAft>
                <a:spcPts val="0"/>
              </a:spcAft>
              <a:buNone/>
              <a:defRPr/>
            </a:lvl5pPr>
            <a:lvl6pPr lvl="5">
              <a:spcBef>
                <a:spcPts val="1200"/>
              </a:spcBef>
              <a:spcAft>
                <a:spcPts val="0"/>
              </a:spcAft>
              <a:buNone/>
              <a:defRPr/>
            </a:lvl6pPr>
            <a:lvl7pPr lvl="6">
              <a:spcBef>
                <a:spcPts val="1200"/>
              </a:spcBef>
              <a:spcAft>
                <a:spcPts val="0"/>
              </a:spcAft>
              <a:buNone/>
              <a:defRPr/>
            </a:lvl7pPr>
            <a:lvl8pPr lvl="7">
              <a:spcBef>
                <a:spcPts val="1200"/>
              </a:spcBef>
              <a:spcAft>
                <a:spcPts val="0"/>
              </a:spcAft>
              <a:buNone/>
              <a:defRPr/>
            </a:lvl8pPr>
            <a:lvl9pPr lvl="8">
              <a:spcBef>
                <a:spcPts val="1200"/>
              </a:spcBef>
              <a:spcAft>
                <a:spcPts val="1200"/>
              </a:spcAft>
              <a:buNone/>
              <a:defRPr/>
            </a:lvl9pPr>
          </a:lstStyle>
          <a:p/>
        </p:txBody>
      </p:sp>
      <p:pic>
        <p:nvPicPr>
          <p:cNvPr id="107" name="Google Shape;107;p22"/>
          <p:cNvPicPr preferRelativeResize="0"/>
          <p:nvPr/>
        </p:nvPicPr>
        <p:blipFill rotWithShape="1">
          <a:blip r:embed="rId3">
            <a:alphaModFix/>
          </a:blip>
          <a:srcRect b="0" l="0" r="0" t="0"/>
          <a:stretch/>
        </p:blipFill>
        <p:spPr>
          <a:xfrm>
            <a:off x="70829" y="4737571"/>
            <a:ext cx="365941" cy="328572"/>
          </a:xfrm>
          <a:prstGeom prst="rect">
            <a:avLst/>
          </a:prstGeom>
          <a:noFill/>
          <a:ln>
            <a:noFill/>
          </a:ln>
        </p:spPr>
      </p:pic>
      <p:pic>
        <p:nvPicPr>
          <p:cNvPr id="108" name="Google Shape;108;p22"/>
          <p:cNvPicPr preferRelativeResize="0"/>
          <p:nvPr/>
        </p:nvPicPr>
        <p:blipFill rotWithShape="1">
          <a:blip r:embed="rId3">
            <a:alphaModFix/>
          </a:blip>
          <a:srcRect b="0" l="0" r="0" t="0"/>
          <a:stretch/>
        </p:blipFill>
        <p:spPr>
          <a:xfrm>
            <a:off x="70829" y="4737571"/>
            <a:ext cx="365941" cy="328572"/>
          </a:xfrm>
          <a:prstGeom prst="rect">
            <a:avLst/>
          </a:prstGeom>
          <a:noFill/>
          <a:ln>
            <a:noFill/>
          </a:ln>
        </p:spPr>
      </p:pic>
      <p:sp>
        <p:nvSpPr>
          <p:cNvPr id="109" name="Google Shape;109;p22"/>
          <p:cNvSpPr txBox="1"/>
          <p:nvPr/>
        </p:nvSpPr>
        <p:spPr>
          <a:xfrm>
            <a:off x="312700" y="900475"/>
            <a:ext cx="69735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statement green" showMasterSp="0">
  <p:cSld name="TITLE_AND_BODY_1_1_3_1_1">
    <p:bg>
      <p:bgPr>
        <a:solidFill>
          <a:srgbClr val="78BE20"/>
        </a:solidFill>
      </p:bgPr>
    </p:bg>
    <p:spTree>
      <p:nvGrpSpPr>
        <p:cNvPr id="110" name="Shape 110"/>
        <p:cNvGrpSpPr/>
        <p:nvPr/>
      </p:nvGrpSpPr>
      <p:grpSpPr>
        <a:xfrm>
          <a:off x="0" y="0"/>
          <a:ext cx="0" cy="0"/>
          <a:chOff x="0" y="0"/>
          <a:chExt cx="0" cy="0"/>
        </a:xfrm>
      </p:grpSpPr>
      <p:sp>
        <p:nvSpPr>
          <p:cNvPr id="111" name="Google Shape;111;p23"/>
          <p:cNvSpPr txBox="1"/>
          <p:nvPr>
            <p:ph type="title"/>
          </p:nvPr>
        </p:nvSpPr>
        <p:spPr>
          <a:xfrm>
            <a:off x="9850" y="2146950"/>
            <a:ext cx="9144000" cy="6453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3000"/>
              <a:buNone/>
              <a:defRPr sz="3000">
                <a:solidFill>
                  <a:srgbClr val="FFFFFF"/>
                </a:solidFill>
                <a:latin typeface="Montserrat Light"/>
                <a:ea typeface="Montserrat Light"/>
                <a:cs typeface="Montserrat Light"/>
                <a:sym typeface="Montserrat Light"/>
              </a:defRPr>
            </a:lvl1pPr>
            <a:lvl2pPr lvl="1"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2pPr>
            <a:lvl3pPr lvl="2"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3pPr>
            <a:lvl4pPr lvl="3"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4pPr>
            <a:lvl5pPr lvl="4"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5pPr>
            <a:lvl6pPr lvl="5"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6pPr>
            <a:lvl7pPr lvl="6"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7pPr>
            <a:lvl8pPr lvl="7"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8pPr>
            <a:lvl9pPr lvl="8" algn="ctr">
              <a:lnSpc>
                <a:spcPct val="100000"/>
              </a:lnSpc>
              <a:spcBef>
                <a:spcPts val="0"/>
              </a:spcBef>
              <a:spcAft>
                <a:spcPts val="0"/>
              </a:spcAft>
              <a:buSzPts val="2000"/>
              <a:buNone/>
              <a:defRPr sz="2000">
                <a:solidFill>
                  <a:srgbClr val="FFFFFF"/>
                </a:solidFill>
                <a:latin typeface="Montserrat Light"/>
                <a:ea typeface="Montserrat Light"/>
                <a:cs typeface="Montserrat Light"/>
                <a:sym typeface="Montserrat Light"/>
              </a:defRPr>
            </a:lvl9pPr>
          </a:lstStyle>
          <a:p/>
        </p:txBody>
      </p:sp>
      <p:pic>
        <p:nvPicPr>
          <p:cNvPr id="112" name="Google Shape;112;p23"/>
          <p:cNvPicPr preferRelativeResize="0"/>
          <p:nvPr/>
        </p:nvPicPr>
        <p:blipFill rotWithShape="1">
          <a:blip r:embed="rId2">
            <a:alphaModFix/>
          </a:blip>
          <a:srcRect b="0" l="0" r="0" t="0"/>
          <a:stretch/>
        </p:blipFill>
        <p:spPr>
          <a:xfrm>
            <a:off x="8745725" y="4787863"/>
            <a:ext cx="217601" cy="240475"/>
          </a:xfrm>
          <a:prstGeom prst="rect">
            <a:avLst/>
          </a:prstGeom>
          <a:noFill/>
          <a:ln>
            <a:noFill/>
          </a:ln>
        </p:spPr>
      </p:pic>
      <p:cxnSp>
        <p:nvCxnSpPr>
          <p:cNvPr id="113" name="Google Shape;113;p23"/>
          <p:cNvCxnSpPr/>
          <p:nvPr/>
        </p:nvCxnSpPr>
        <p:spPr>
          <a:xfrm flipH="1" rot="10800000">
            <a:off x="171225" y="4701650"/>
            <a:ext cx="8792100" cy="600"/>
          </a:xfrm>
          <a:prstGeom prst="straightConnector1">
            <a:avLst/>
          </a:prstGeom>
          <a:noFill/>
          <a:ln cap="flat" cmpd="sng" w="9525">
            <a:solidFill>
              <a:srgbClr val="FFFFFF"/>
            </a:solidFill>
            <a:prstDash val="solid"/>
            <a:round/>
            <a:headEnd len="sm" w="sm" type="none"/>
            <a:tailEnd len="sm" w="sm" type="none"/>
          </a:ln>
        </p:spPr>
      </p:cxnSp>
      <p:sp>
        <p:nvSpPr>
          <p:cNvPr id="114" name="Google Shape;114;p23"/>
          <p:cNvSpPr txBox="1"/>
          <p:nvPr>
            <p:ph idx="1" type="subTitle"/>
          </p:nvPr>
        </p:nvSpPr>
        <p:spPr>
          <a:xfrm>
            <a:off x="553125" y="4875750"/>
            <a:ext cx="8604000" cy="85500"/>
          </a:xfrm>
          <a:prstGeom prst="rect">
            <a:avLst/>
          </a:prstGeom>
          <a:noFill/>
          <a:ln>
            <a:noFill/>
          </a:ln>
        </p:spPr>
        <p:txBody>
          <a:bodyPr anchorCtr="0" anchor="t" bIns="0" lIns="0" spcFirstLastPara="1" rIns="0" wrap="square" tIns="0">
            <a:noAutofit/>
          </a:bodyPr>
          <a:lstStyle>
            <a:lvl1pPr lvl="0" marR="0" algn="l">
              <a:lnSpc>
                <a:spcPct val="100000"/>
              </a:lnSpc>
              <a:spcBef>
                <a:spcPts val="0"/>
              </a:spcBef>
              <a:spcAft>
                <a:spcPts val="0"/>
              </a:spcAft>
              <a:buClr>
                <a:srgbClr val="000000"/>
              </a:buClr>
              <a:buSzPts val="600"/>
              <a:buFont typeface="Arial"/>
              <a:buNone/>
              <a:defRPr b="0" i="0" sz="600" u="none" cap="none" strike="noStrike">
                <a:solidFill>
                  <a:srgbClr val="FFFFFF"/>
                </a:solidFill>
                <a:latin typeface="Montserrat Light"/>
                <a:ea typeface="Montserrat Light"/>
                <a:cs typeface="Montserrat Light"/>
                <a:sym typeface="Montserrat Light"/>
              </a:defRPr>
            </a:lvl1pPr>
            <a:lvl2pPr lvl="1" marR="0" algn="l">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2pPr>
            <a:lvl3pPr lvl="2" marR="0" algn="l">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3pPr>
            <a:lvl4pPr lvl="3" marR="0" algn="l">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4pPr>
            <a:lvl5pPr lvl="4" marR="0" algn="l">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5pPr>
            <a:lvl6pPr lvl="5" marR="0" algn="l">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6pPr>
            <a:lvl7pPr lvl="6" marR="0" algn="l">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7pPr>
            <a:lvl8pPr lvl="7" marR="0" algn="l">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8pPr>
            <a:lvl9pPr lvl="8" marR="0" algn="l">
              <a:lnSpc>
                <a:spcPct val="100000"/>
              </a:lnSpc>
              <a:spcBef>
                <a:spcPts val="0"/>
              </a:spcBef>
              <a:spcAft>
                <a:spcPts val="0"/>
              </a:spcAft>
              <a:buClr>
                <a:srgbClr val="000000"/>
              </a:buClr>
              <a:buSzPts val="1400"/>
              <a:buFont typeface="Arial"/>
              <a:buNone/>
              <a:defRPr b="0" i="0" sz="1400" u="none" cap="none" strike="noStrike">
                <a:solidFill>
                  <a:srgbClr val="FFFFFF"/>
                </a:solidFill>
                <a:latin typeface="Arial"/>
                <a:ea typeface="Arial"/>
                <a:cs typeface="Arial"/>
                <a:sym typeface="Arial"/>
              </a:defRPr>
            </a:lvl9pPr>
          </a:lstStyle>
          <a:p/>
        </p:txBody>
      </p:sp>
      <p:pic>
        <p:nvPicPr>
          <p:cNvPr id="115" name="Google Shape;115;p23"/>
          <p:cNvPicPr preferRelativeResize="0"/>
          <p:nvPr/>
        </p:nvPicPr>
        <p:blipFill rotWithShape="1">
          <a:blip r:embed="rId3">
            <a:alphaModFix/>
          </a:blip>
          <a:srcRect b="0" l="0" r="0" t="0"/>
          <a:stretch/>
        </p:blipFill>
        <p:spPr>
          <a:xfrm>
            <a:off x="80850" y="4759088"/>
            <a:ext cx="355050" cy="318825"/>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20.xml"/><Relationship Id="rId11" Type="http://schemas.openxmlformats.org/officeDocument/2006/relationships/slideLayout" Target="../slideLayouts/slideLayout11.xml"/><Relationship Id="rId22" Type="http://schemas.openxmlformats.org/officeDocument/2006/relationships/slideLayout" Target="../slideLayouts/slideLayout22.xml"/><Relationship Id="rId10" Type="http://schemas.openxmlformats.org/officeDocument/2006/relationships/slideLayout" Target="../slideLayouts/slideLayout10.xml"/><Relationship Id="rId21" Type="http://schemas.openxmlformats.org/officeDocument/2006/relationships/slideLayout" Target="../slideLayouts/slideLayout2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2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5" Type="http://schemas.openxmlformats.org/officeDocument/2006/relationships/slideLayout" Target="../slideLayouts/slideLayout5.xml"/><Relationship Id="rId19" Type="http://schemas.openxmlformats.org/officeDocument/2006/relationships/slideLayout" Target="../slideLayouts/slideLayout19.xml"/><Relationship Id="rId6" Type="http://schemas.openxmlformats.org/officeDocument/2006/relationships/slideLayout" Target="../slideLayouts/slideLayout6.xml"/><Relationship Id="rId18" Type="http://schemas.openxmlformats.org/officeDocument/2006/relationships/slideLayout" Target="../slideLayouts/slideLayout18.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17.jpg"/><Relationship Id="rId4" Type="http://schemas.openxmlformats.org/officeDocument/2006/relationships/image" Target="../media/image1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0.xml"/><Relationship Id="rId3" Type="http://schemas.openxmlformats.org/officeDocument/2006/relationships/image" Target="../media/image46.jpg"/><Relationship Id="rId4" Type="http://schemas.openxmlformats.org/officeDocument/2006/relationships/hyperlink" Target="https://www.materialfocus.org.uk/?press-releases=mini-fans-fanning-the-flames-of-the-fast-tech-crisis"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1.xml"/><Relationship Id="rId3" Type="http://schemas.openxmlformats.org/officeDocument/2006/relationships/image" Target="../media/image44.png"/><Relationship Id="rId4" Type="http://schemas.openxmlformats.org/officeDocument/2006/relationships/hyperlink" Target="https://www.materialfocus.org.uk/?press-releases=nearly-1-billion-worth-of-precious-materials-could-be-saved-if-all-our-electricals-were-recycled"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2.xml"/><Relationship Id="rId3" Type="http://schemas.openxmlformats.org/officeDocument/2006/relationships/image" Target="../media/image22.gi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4.xml"/><Relationship Id="rId3" Type="http://schemas.openxmlformats.org/officeDocument/2006/relationships/image" Target="../media/image23.jpg"/><Relationship Id="rId4" Type="http://schemas.openxmlformats.org/officeDocument/2006/relationships/image" Target="../media/image42.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5.xml"/><Relationship Id="rId3" Type="http://schemas.openxmlformats.org/officeDocument/2006/relationships/hyperlink" Target="http://www.recycleyourelectricals.org.uk" TargetMode="External"/><Relationship Id="rId4" Type="http://schemas.openxmlformats.org/officeDocument/2006/relationships/image" Target="../media/image2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6.xml"/><Relationship Id="rId3" Type="http://schemas.openxmlformats.org/officeDocument/2006/relationships/image" Target="../media/image45.jpg"/><Relationship Id="rId4" Type="http://schemas.openxmlformats.org/officeDocument/2006/relationships/image" Target="../media/image43.jpg"/><Relationship Id="rId5" Type="http://schemas.openxmlformats.org/officeDocument/2006/relationships/image" Target="../media/image47.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7.xml"/><Relationship Id="rId3" Type="http://schemas.openxmlformats.org/officeDocument/2006/relationships/hyperlink" Target="http://www.youtube.com/watch?v=7msucy0Jl1c" TargetMode="External"/><Relationship Id="rId4" Type="http://schemas.openxmlformats.org/officeDocument/2006/relationships/image" Target="../media/image24.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8.xml"/><Relationship Id="rId3" Type="http://schemas.openxmlformats.org/officeDocument/2006/relationships/comments" Target="../comments/commen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9.xml"/><Relationship Id="rId3" Type="http://schemas.openxmlformats.org/officeDocument/2006/relationships/image" Target="../media/image50.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 Id="rId3" Type="http://schemas.openxmlformats.org/officeDocument/2006/relationships/image" Target="../media/image36.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0.xml"/><Relationship Id="rId3" Type="http://schemas.openxmlformats.org/officeDocument/2006/relationships/image" Target="../media/image25.png"/><Relationship Id="rId4" Type="http://schemas.openxmlformats.org/officeDocument/2006/relationships/image" Target="../media/image27.jpg"/><Relationship Id="rId5" Type="http://schemas.openxmlformats.org/officeDocument/2006/relationships/hyperlink" Target="https://internationalcopper.org/policy-focus/climate-environment/recycling/" TargetMode="External"/><Relationship Id="rId6" Type="http://schemas.openxmlformats.org/officeDocument/2006/relationships/hyperlink" Target="https://internationalcopper.org/policy-focus/climate-environment/recycling/" TargetMode="External"/><Relationship Id="rId7" Type="http://schemas.openxmlformats.org/officeDocument/2006/relationships/hyperlink" Target="https://internationalcopper.org/policy-focus/climate-environment/recycling/" TargetMode="External"/><Relationship Id="rId8" Type="http://schemas.openxmlformats.org/officeDocument/2006/relationships/hyperlink" Target="https://www.materialfocus.org.uk/?press-releases=nearly-1-billion-worth-of-precious-materials-could-be-saved-if-all-our-electricals-were-recycled"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1.xml"/><Relationship Id="rId3" Type="http://schemas.openxmlformats.org/officeDocument/2006/relationships/image" Target="../media/image35.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3.xml"/><Relationship Id="rId3" Type="http://schemas.openxmlformats.org/officeDocument/2006/relationships/hyperlink" Target="https://www.recycleyourelectricals.org.uk/" TargetMode="External"/><Relationship Id="rId4" Type="http://schemas.openxmlformats.org/officeDocument/2006/relationships/image" Target="../media/image54.png"/><Relationship Id="rId5" Type="http://schemas.openxmlformats.org/officeDocument/2006/relationships/image" Target="../media/image29.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4.xml"/><Relationship Id="rId3" Type="http://schemas.openxmlformats.org/officeDocument/2006/relationships/image" Target="../media/image49.png"/><Relationship Id="rId4" Type="http://schemas.openxmlformats.org/officeDocument/2006/relationships/image" Target="../media/image28.png"/><Relationship Id="rId5" Type="http://schemas.openxmlformats.org/officeDocument/2006/relationships/image" Target="../media/image53.png"/><Relationship Id="rId6" Type="http://schemas.openxmlformats.org/officeDocument/2006/relationships/image" Target="../media/image41.png"/><Relationship Id="rId7" Type="http://schemas.openxmlformats.org/officeDocument/2006/relationships/image" Target="../media/image30.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5.xml"/><Relationship Id="rId3" Type="http://schemas.openxmlformats.org/officeDocument/2006/relationships/image" Target="../media/image52.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26.xml"/><Relationship Id="rId3" Type="http://schemas.openxmlformats.org/officeDocument/2006/relationships/image" Target="../media/image31.png"/><Relationship Id="rId4" Type="http://schemas.openxmlformats.org/officeDocument/2006/relationships/image" Target="../media/image32.png"/><Relationship Id="rId5" Type="http://schemas.openxmlformats.org/officeDocument/2006/relationships/image" Target="../media/image34.png"/><Relationship Id="rId6" Type="http://schemas.openxmlformats.org/officeDocument/2006/relationships/image" Target="../media/image33.png"/><Relationship Id="rId7" Type="http://schemas.openxmlformats.org/officeDocument/2006/relationships/image" Target="../media/image39.png"/><Relationship Id="rId8" Type="http://schemas.openxmlformats.org/officeDocument/2006/relationships/image" Target="../media/image3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xml"/><Relationship Id="rId3" Type="http://schemas.openxmlformats.org/officeDocument/2006/relationships/hyperlink" Target="http://www.youtube.com/watch?v=PXZ1w35aF-I" TargetMode="External"/><Relationship Id="rId4" Type="http://schemas.openxmlformats.org/officeDocument/2006/relationships/image" Target="../media/image16.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xml"/><Relationship Id="rId3" Type="http://schemas.openxmlformats.org/officeDocument/2006/relationships/image" Target="../media/image51.jpg"/><Relationship Id="rId4" Type="http://schemas.openxmlformats.org/officeDocument/2006/relationships/image" Target="../media/image37.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xml"/><Relationship Id="rId3" Type="http://schemas.openxmlformats.org/officeDocument/2006/relationships/image" Target="../media/image19.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xml"/><Relationship Id="rId3" Type="http://schemas.openxmlformats.org/officeDocument/2006/relationships/image" Target="../media/image40.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9.xml"/><Relationship Id="rId3" Type="http://schemas.openxmlformats.org/officeDocument/2006/relationships/image" Target="../media/image48.jpg"/><Relationship Id="rId4" Type="http://schemas.openxmlformats.org/officeDocument/2006/relationships/hyperlink" Target="https://www.materialfocus.org.uk/report-and-research/uk-electrical-waste-challenges-opportunities-2023/"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 name="Shape 119"/>
        <p:cNvGrpSpPr/>
        <p:nvPr/>
      </p:nvGrpSpPr>
      <p:grpSpPr>
        <a:xfrm>
          <a:off x="0" y="0"/>
          <a:ext cx="0" cy="0"/>
          <a:chOff x="0" y="0"/>
          <a:chExt cx="0" cy="0"/>
        </a:xfrm>
      </p:grpSpPr>
      <p:pic>
        <p:nvPicPr>
          <p:cNvPr id="120" name="Google Shape;120;p24"/>
          <p:cNvPicPr preferRelativeResize="0"/>
          <p:nvPr/>
        </p:nvPicPr>
        <p:blipFill rotWithShape="1">
          <a:blip r:embed="rId3">
            <a:alphaModFix/>
          </a:blip>
          <a:srcRect b="0" l="35207" r="0" t="0"/>
          <a:stretch/>
        </p:blipFill>
        <p:spPr>
          <a:xfrm>
            <a:off x="3684229" y="709600"/>
            <a:ext cx="3888677" cy="2178751"/>
          </a:xfrm>
          <a:prstGeom prst="rect">
            <a:avLst/>
          </a:prstGeom>
          <a:noFill/>
          <a:ln>
            <a:noFill/>
          </a:ln>
        </p:spPr>
      </p:pic>
      <p:sp>
        <p:nvSpPr>
          <p:cNvPr id="121" name="Google Shape;121;p24"/>
          <p:cNvSpPr txBox="1"/>
          <p:nvPr/>
        </p:nvSpPr>
        <p:spPr>
          <a:xfrm>
            <a:off x="451050" y="1948275"/>
            <a:ext cx="8241900" cy="3304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chemeClr val="dk1"/>
              </a:buClr>
              <a:buSzPts val="1100"/>
              <a:buFont typeface="Arial"/>
              <a:buNone/>
            </a:pPr>
            <a:r>
              <a:t/>
            </a:r>
            <a:endParaRPr b="1" sz="3400">
              <a:solidFill>
                <a:schemeClr val="accent6"/>
              </a:solidFill>
              <a:latin typeface="Montserrat"/>
              <a:ea typeface="Montserrat"/>
              <a:cs typeface="Montserrat"/>
              <a:sym typeface="Montserrat"/>
            </a:endParaRPr>
          </a:p>
          <a:p>
            <a:pPr indent="0" lvl="0" marL="0" rtl="0" algn="ctr">
              <a:spcBef>
                <a:spcPts val="0"/>
              </a:spcBef>
              <a:spcAft>
                <a:spcPts val="0"/>
              </a:spcAft>
              <a:buClr>
                <a:schemeClr val="dk1"/>
              </a:buClr>
              <a:buSzPts val="1100"/>
              <a:buFont typeface="Arial"/>
              <a:buNone/>
            </a:pPr>
            <a:r>
              <a:t/>
            </a:r>
            <a:endParaRPr b="1" sz="2400">
              <a:solidFill>
                <a:schemeClr val="accent6"/>
              </a:solidFill>
              <a:latin typeface="Montserrat"/>
              <a:ea typeface="Montserrat"/>
              <a:cs typeface="Montserrat"/>
              <a:sym typeface="Montserrat"/>
            </a:endParaRPr>
          </a:p>
          <a:p>
            <a:pPr indent="0" lvl="0" marL="0" rtl="0" algn="ctr">
              <a:lnSpc>
                <a:spcPct val="90000"/>
              </a:lnSpc>
              <a:spcBef>
                <a:spcPts val="1000"/>
              </a:spcBef>
              <a:spcAft>
                <a:spcPts val="0"/>
              </a:spcAft>
              <a:buClr>
                <a:schemeClr val="dk1"/>
              </a:buClr>
              <a:buSzPts val="1100"/>
              <a:buFont typeface="Arial"/>
              <a:buNone/>
            </a:pPr>
            <a:r>
              <a:rPr b="1" lang="en-GB" sz="2800">
                <a:solidFill>
                  <a:srgbClr val="DB0080"/>
                </a:solidFill>
                <a:latin typeface="Montserrat"/>
                <a:ea typeface="Montserrat"/>
                <a:cs typeface="Montserrat"/>
                <a:sym typeface="Montserrat"/>
              </a:rPr>
              <a:t>Why should we recycle our electricals?</a:t>
            </a:r>
            <a:endParaRPr b="1" sz="2800">
              <a:solidFill>
                <a:srgbClr val="DB0080"/>
              </a:solidFill>
              <a:latin typeface="Montserrat"/>
              <a:ea typeface="Montserrat"/>
              <a:cs typeface="Montserrat"/>
              <a:sym typeface="Montserrat"/>
            </a:endParaRPr>
          </a:p>
          <a:p>
            <a:pPr indent="0" lvl="0" marL="0" rtl="0" algn="ctr">
              <a:lnSpc>
                <a:spcPct val="90000"/>
              </a:lnSpc>
              <a:spcBef>
                <a:spcPts val="1000"/>
              </a:spcBef>
              <a:spcAft>
                <a:spcPts val="0"/>
              </a:spcAft>
              <a:buClr>
                <a:schemeClr val="dk1"/>
              </a:buClr>
              <a:buSzPts val="1100"/>
              <a:buFont typeface="Arial"/>
              <a:buNone/>
            </a:pPr>
            <a:r>
              <a:t/>
            </a:r>
            <a:endParaRPr sz="1800">
              <a:solidFill>
                <a:srgbClr val="333333"/>
              </a:solidFill>
              <a:latin typeface="Montserrat"/>
              <a:ea typeface="Montserrat"/>
              <a:cs typeface="Montserrat"/>
              <a:sym typeface="Montserrat"/>
            </a:endParaRPr>
          </a:p>
          <a:p>
            <a:pPr indent="0" lvl="0" marL="0" rtl="0" algn="ctr">
              <a:lnSpc>
                <a:spcPct val="90000"/>
              </a:lnSpc>
              <a:spcBef>
                <a:spcPts val="1000"/>
              </a:spcBef>
              <a:spcAft>
                <a:spcPts val="0"/>
              </a:spcAft>
              <a:buClr>
                <a:schemeClr val="dk1"/>
              </a:buClr>
              <a:buSzPts val="1100"/>
              <a:buFont typeface="Arial"/>
              <a:buNone/>
            </a:pPr>
            <a:r>
              <a:t/>
            </a:r>
            <a:endParaRPr sz="1800">
              <a:solidFill>
                <a:srgbClr val="333333"/>
              </a:solidFill>
              <a:latin typeface="Montserrat"/>
              <a:ea typeface="Montserrat"/>
              <a:cs typeface="Montserrat"/>
              <a:sym typeface="Montserrat"/>
            </a:endParaRPr>
          </a:p>
          <a:p>
            <a:pPr indent="0" lvl="0" marL="0" rtl="0" algn="ctr">
              <a:lnSpc>
                <a:spcPct val="90000"/>
              </a:lnSpc>
              <a:spcBef>
                <a:spcPts val="1000"/>
              </a:spcBef>
              <a:spcAft>
                <a:spcPts val="0"/>
              </a:spcAft>
              <a:buClr>
                <a:schemeClr val="dk1"/>
              </a:buClr>
              <a:buSzPts val="1100"/>
              <a:buFont typeface="Arial"/>
              <a:buNone/>
            </a:pPr>
            <a:r>
              <a:t/>
            </a:r>
            <a:endParaRPr sz="2000">
              <a:solidFill>
                <a:srgbClr val="333333"/>
              </a:solidFill>
              <a:latin typeface="Montserrat"/>
              <a:ea typeface="Montserrat"/>
              <a:cs typeface="Montserrat"/>
              <a:sym typeface="Montserrat"/>
            </a:endParaRPr>
          </a:p>
          <a:p>
            <a:pPr indent="0" lvl="0" marL="0" rtl="0" algn="ctr">
              <a:lnSpc>
                <a:spcPct val="90000"/>
              </a:lnSpc>
              <a:spcBef>
                <a:spcPts val="1000"/>
              </a:spcBef>
              <a:spcAft>
                <a:spcPts val="0"/>
              </a:spcAft>
              <a:buClr>
                <a:schemeClr val="dk1"/>
              </a:buClr>
              <a:buSzPts val="1100"/>
              <a:buFont typeface="Arial"/>
              <a:buNone/>
            </a:pPr>
            <a:r>
              <a:t/>
            </a:r>
            <a:endParaRPr sz="1900">
              <a:solidFill>
                <a:schemeClr val="accent6"/>
              </a:solidFill>
              <a:latin typeface="Montserrat"/>
              <a:ea typeface="Montserrat"/>
              <a:cs typeface="Montserrat"/>
              <a:sym typeface="Montserrat"/>
            </a:endParaRPr>
          </a:p>
        </p:txBody>
      </p:sp>
      <p:pic>
        <p:nvPicPr>
          <p:cNvPr id="122" name="Google Shape;122;p24" title="Master_logo_2024_vertical.png"/>
          <p:cNvPicPr preferRelativeResize="0"/>
          <p:nvPr/>
        </p:nvPicPr>
        <p:blipFill>
          <a:blip r:embed="rId4">
            <a:alphaModFix/>
          </a:blip>
          <a:stretch>
            <a:fillRect/>
          </a:stretch>
        </p:blipFill>
        <p:spPr>
          <a:xfrm>
            <a:off x="1606775" y="977225"/>
            <a:ext cx="1840421" cy="164347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7" name="Shape 197"/>
        <p:cNvGrpSpPr/>
        <p:nvPr/>
      </p:nvGrpSpPr>
      <p:grpSpPr>
        <a:xfrm>
          <a:off x="0" y="0"/>
          <a:ext cx="0" cy="0"/>
          <a:chOff x="0" y="0"/>
          <a:chExt cx="0" cy="0"/>
        </a:xfrm>
      </p:grpSpPr>
      <p:pic>
        <p:nvPicPr>
          <p:cNvPr id="198" name="Google Shape;198;p33" title="RecycleYourElectricals_BinnedInOneWeek_Blue_38RT.jpg"/>
          <p:cNvPicPr preferRelativeResize="0"/>
          <p:nvPr/>
        </p:nvPicPr>
        <p:blipFill rotWithShape="1">
          <a:blip r:embed="rId3">
            <a:alphaModFix/>
          </a:blip>
          <a:srcRect b="2063" l="20585" r="25199" t="15380"/>
          <a:stretch/>
        </p:blipFill>
        <p:spPr>
          <a:xfrm>
            <a:off x="4311600" y="0"/>
            <a:ext cx="4857748" cy="5143499"/>
          </a:xfrm>
          <a:prstGeom prst="rect">
            <a:avLst/>
          </a:prstGeom>
          <a:noFill/>
          <a:ln>
            <a:noFill/>
          </a:ln>
        </p:spPr>
      </p:pic>
      <p:sp>
        <p:nvSpPr>
          <p:cNvPr id="199" name="Google Shape;199;p33"/>
          <p:cNvSpPr/>
          <p:nvPr/>
        </p:nvSpPr>
        <p:spPr>
          <a:xfrm>
            <a:off x="471400" y="575550"/>
            <a:ext cx="4036500" cy="686100"/>
          </a:xfrm>
          <a:prstGeom prst="rect">
            <a:avLst/>
          </a:prstGeom>
          <a:solidFill>
            <a:schemeClr val="lt1">
              <a:alpha val="69800"/>
            </a:schemeClr>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GB" sz="2500">
                <a:solidFill>
                  <a:srgbClr val="DB0080"/>
                </a:solidFill>
                <a:latin typeface="Montserrat"/>
                <a:ea typeface="Montserrat"/>
                <a:cs typeface="Montserrat"/>
                <a:sym typeface="Montserrat"/>
              </a:rPr>
              <a:t>FastTech </a:t>
            </a:r>
            <a:endParaRPr b="1" sz="3600">
              <a:solidFill>
                <a:srgbClr val="DB0080"/>
              </a:solidFill>
              <a:latin typeface="Montserrat"/>
              <a:ea typeface="Montserrat"/>
              <a:cs typeface="Montserrat"/>
              <a:sym typeface="Montserrat"/>
            </a:endParaRPr>
          </a:p>
          <a:p>
            <a:pPr indent="0" lvl="0" marL="0" rtl="0" algn="l">
              <a:lnSpc>
                <a:spcPct val="115000"/>
              </a:lnSpc>
              <a:spcBef>
                <a:spcPts val="0"/>
              </a:spcBef>
              <a:spcAft>
                <a:spcPts val="0"/>
              </a:spcAft>
              <a:buNone/>
            </a:pPr>
            <a:r>
              <a:t/>
            </a:r>
            <a:endParaRPr b="1" sz="3600">
              <a:solidFill>
                <a:srgbClr val="DB0080"/>
              </a:solidFill>
              <a:latin typeface="Montserrat"/>
              <a:ea typeface="Montserrat"/>
              <a:cs typeface="Montserrat"/>
              <a:sym typeface="Montserrat"/>
            </a:endParaRPr>
          </a:p>
        </p:txBody>
      </p:sp>
      <p:sp>
        <p:nvSpPr>
          <p:cNvPr id="200" name="Google Shape;200;p33"/>
          <p:cNvSpPr txBox="1"/>
          <p:nvPr/>
        </p:nvSpPr>
        <p:spPr>
          <a:xfrm>
            <a:off x="224700" y="1468900"/>
            <a:ext cx="3931800" cy="3140100"/>
          </a:xfrm>
          <a:prstGeom prst="rect">
            <a:avLst/>
          </a:prstGeom>
          <a:noFill/>
          <a:ln>
            <a:noFill/>
          </a:ln>
        </p:spPr>
        <p:txBody>
          <a:bodyPr anchorCtr="0" anchor="t" bIns="91425" lIns="91425" spcFirstLastPara="1" rIns="91425" wrap="square" tIns="91425">
            <a:spAutoFit/>
          </a:bodyPr>
          <a:lstStyle/>
          <a:p>
            <a:pPr indent="-368300" lvl="0" marL="457200" rtl="0" algn="l">
              <a:lnSpc>
                <a:spcPct val="150000"/>
              </a:lnSpc>
              <a:spcBef>
                <a:spcPts val="0"/>
              </a:spcBef>
              <a:spcAft>
                <a:spcPts val="0"/>
              </a:spcAft>
              <a:buClr>
                <a:srgbClr val="333333"/>
              </a:buClr>
              <a:buSzPts val="2200"/>
              <a:buFont typeface="Montserrat"/>
              <a:buChar char="●"/>
            </a:pPr>
            <a:r>
              <a:rPr b="1" lang="en-GB" sz="1800">
                <a:solidFill>
                  <a:schemeClr val="dk1"/>
                </a:solidFill>
                <a:latin typeface="Montserrat"/>
                <a:ea typeface="Montserrat"/>
                <a:cs typeface="Montserrat"/>
                <a:sym typeface="Montserrat"/>
              </a:rPr>
              <a:t>FastTech</a:t>
            </a:r>
            <a:r>
              <a:rPr lang="en-GB" sz="1800">
                <a:solidFill>
                  <a:schemeClr val="dk1"/>
                </a:solidFill>
                <a:latin typeface="Montserrat"/>
                <a:ea typeface="Montserrat"/>
                <a:cs typeface="Montserrat"/>
                <a:sym typeface="Montserrat"/>
              </a:rPr>
              <a:t> = small, cheap electricals that cost on average less than £5 each</a:t>
            </a:r>
            <a:endParaRPr sz="1800">
              <a:solidFill>
                <a:schemeClr val="dk1"/>
              </a:solidFill>
              <a:latin typeface="Montserrat"/>
              <a:ea typeface="Montserrat"/>
              <a:cs typeface="Montserrat"/>
              <a:sym typeface="Montserrat"/>
            </a:endParaRPr>
          </a:p>
          <a:p>
            <a:pPr indent="-368300" lvl="0" marL="457200" rtl="0" algn="l">
              <a:lnSpc>
                <a:spcPct val="150000"/>
              </a:lnSpc>
              <a:spcBef>
                <a:spcPts val="0"/>
              </a:spcBef>
              <a:spcAft>
                <a:spcPts val="0"/>
              </a:spcAft>
              <a:buClr>
                <a:srgbClr val="333333"/>
              </a:buClr>
              <a:buSzPts val="2200"/>
              <a:buFont typeface="Montserrat"/>
              <a:buChar char="●"/>
            </a:pPr>
            <a:r>
              <a:rPr lang="en-GB" sz="1800">
                <a:solidFill>
                  <a:schemeClr val="dk1"/>
                </a:solidFill>
                <a:latin typeface="Montserrat"/>
                <a:ea typeface="Montserrat"/>
                <a:cs typeface="Montserrat"/>
                <a:sym typeface="Montserrat"/>
              </a:rPr>
              <a:t>We bought </a:t>
            </a:r>
            <a:r>
              <a:rPr b="1" lang="en-GB" sz="1800">
                <a:solidFill>
                  <a:schemeClr val="dk1"/>
                </a:solidFill>
                <a:latin typeface="Montserrat"/>
                <a:ea typeface="Montserrat"/>
                <a:cs typeface="Montserrat"/>
                <a:sym typeface="Montserrat"/>
              </a:rPr>
              <a:t>1.14 billion items </a:t>
            </a:r>
            <a:r>
              <a:rPr lang="en-GB" sz="1800">
                <a:solidFill>
                  <a:schemeClr val="dk1"/>
                </a:solidFill>
                <a:latin typeface="Montserrat"/>
                <a:ea typeface="Montserrat"/>
                <a:cs typeface="Montserrat"/>
                <a:sym typeface="Montserrat"/>
              </a:rPr>
              <a:t>of FastTech in UK last year</a:t>
            </a:r>
            <a:endParaRPr sz="1800">
              <a:solidFill>
                <a:schemeClr val="dk1"/>
              </a:solidFill>
              <a:latin typeface="Montserrat"/>
              <a:ea typeface="Montserrat"/>
              <a:cs typeface="Montserrat"/>
              <a:sym typeface="Montserrat"/>
            </a:endParaRPr>
          </a:p>
          <a:p>
            <a:pPr indent="-342900" lvl="0" marL="457200" rtl="0" algn="l">
              <a:lnSpc>
                <a:spcPct val="150000"/>
              </a:lnSpc>
              <a:spcBef>
                <a:spcPts val="0"/>
              </a:spcBef>
              <a:spcAft>
                <a:spcPts val="0"/>
              </a:spcAft>
              <a:buClr>
                <a:schemeClr val="dk1"/>
              </a:buClr>
              <a:buSzPts val="1800"/>
              <a:buFont typeface="Montserrat"/>
              <a:buChar char="●"/>
            </a:pPr>
            <a:r>
              <a:rPr lang="en-GB" sz="1800">
                <a:solidFill>
                  <a:schemeClr val="dk1"/>
                </a:solidFill>
                <a:latin typeface="Montserrat"/>
                <a:ea typeface="Montserrat"/>
                <a:cs typeface="Montserrat"/>
                <a:sym typeface="Montserrat"/>
              </a:rPr>
              <a:t>We are </a:t>
            </a:r>
            <a:r>
              <a:rPr b="1" lang="en-GB" sz="1800">
                <a:solidFill>
                  <a:schemeClr val="dk1"/>
                </a:solidFill>
                <a:latin typeface="Montserrat"/>
                <a:ea typeface="Montserrat"/>
                <a:cs typeface="Montserrat"/>
                <a:sym typeface="Montserrat"/>
              </a:rPr>
              <a:t>binning 11 million</a:t>
            </a:r>
            <a:r>
              <a:rPr lang="en-GB" sz="1800">
                <a:solidFill>
                  <a:schemeClr val="dk1"/>
                </a:solidFill>
                <a:latin typeface="Montserrat"/>
                <a:ea typeface="Montserrat"/>
                <a:cs typeface="Montserrat"/>
                <a:sym typeface="Montserrat"/>
              </a:rPr>
              <a:t> of them every </a:t>
            </a:r>
            <a:r>
              <a:rPr lang="en-GB" sz="1800">
                <a:solidFill>
                  <a:schemeClr val="dk1"/>
                </a:solidFill>
                <a:latin typeface="Montserrat"/>
                <a:ea typeface="Montserrat"/>
                <a:cs typeface="Montserrat"/>
                <a:sym typeface="Montserrat"/>
              </a:rPr>
              <a:t>week</a:t>
            </a:r>
            <a:r>
              <a:rPr lang="en-GB" sz="1800">
                <a:solidFill>
                  <a:schemeClr val="dk1"/>
                </a:solidFill>
                <a:latin typeface="Montserrat"/>
                <a:ea typeface="Montserrat"/>
                <a:cs typeface="Montserrat"/>
                <a:sym typeface="Montserrat"/>
              </a:rPr>
              <a:t> </a:t>
            </a:r>
            <a:endParaRPr/>
          </a:p>
        </p:txBody>
      </p:sp>
      <p:sp>
        <p:nvSpPr>
          <p:cNvPr id="201" name="Google Shape;201;p33"/>
          <p:cNvSpPr txBox="1"/>
          <p:nvPr/>
        </p:nvSpPr>
        <p:spPr>
          <a:xfrm>
            <a:off x="857703" y="4347399"/>
            <a:ext cx="3428700" cy="261600"/>
          </a:xfrm>
          <a:prstGeom prst="rect">
            <a:avLst/>
          </a:prstGeom>
          <a:noFill/>
          <a:ln>
            <a:noFill/>
          </a:ln>
        </p:spPr>
        <p:txBody>
          <a:bodyPr anchorCtr="0" anchor="t" bIns="68575" lIns="68575" spcFirstLastPara="1" rIns="68575" wrap="square" tIns="68575">
            <a:spAutoFit/>
          </a:bodyPr>
          <a:lstStyle/>
          <a:p>
            <a:pPr indent="0" lvl="0" marL="0" rtl="0" algn="r">
              <a:spcBef>
                <a:spcPts val="0"/>
              </a:spcBef>
              <a:spcAft>
                <a:spcPts val="0"/>
              </a:spcAft>
              <a:buNone/>
            </a:pPr>
            <a:r>
              <a:rPr i="1" lang="en-GB" sz="800">
                <a:solidFill>
                  <a:srgbClr val="222222"/>
                </a:solidFill>
                <a:latin typeface="Montserrat"/>
                <a:ea typeface="Montserrat"/>
                <a:cs typeface="Montserrat"/>
                <a:sym typeface="Montserrat"/>
              </a:rPr>
              <a:t>Source: </a:t>
            </a:r>
            <a:r>
              <a:rPr i="1" lang="en-GB" sz="800" u="sng">
                <a:solidFill>
                  <a:srgbClr val="333333"/>
                </a:solidFill>
                <a:latin typeface="Montserrat"/>
                <a:ea typeface="Montserrat"/>
                <a:cs typeface="Montserrat"/>
                <a:sym typeface="Montserrat"/>
                <a:hlinkClick r:id="rId4">
                  <a:extLst>
                    <a:ext uri="{A12FA001-AC4F-418D-AE19-62706E023703}">
                      <ahyp:hlinkClr val="tx"/>
                    </a:ext>
                  </a:extLst>
                </a:hlinkClick>
              </a:rPr>
              <a:t>Material Focus</a:t>
            </a:r>
            <a:endParaRPr i="1" sz="800">
              <a:solidFill>
                <a:srgbClr val="333333"/>
              </a:solidFill>
              <a:highlight>
                <a:srgbClr val="FFFFFF"/>
              </a:highlight>
              <a:latin typeface="Montserrat"/>
              <a:ea typeface="Montserrat"/>
              <a:cs typeface="Montserrat"/>
              <a:sym typeface="Montserrat"/>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5" name="Shape 205"/>
        <p:cNvGrpSpPr/>
        <p:nvPr/>
      </p:nvGrpSpPr>
      <p:grpSpPr>
        <a:xfrm>
          <a:off x="0" y="0"/>
          <a:ext cx="0" cy="0"/>
          <a:chOff x="0" y="0"/>
          <a:chExt cx="0" cy="0"/>
        </a:xfrm>
      </p:grpSpPr>
      <p:pic>
        <p:nvPicPr>
          <p:cNvPr id="206" name="Google Shape;206;p34"/>
          <p:cNvPicPr preferRelativeResize="0"/>
          <p:nvPr/>
        </p:nvPicPr>
        <p:blipFill rotWithShape="1">
          <a:blip r:embed="rId3">
            <a:alphaModFix/>
          </a:blip>
          <a:srcRect b="0" l="48728" r="0" t="0"/>
          <a:stretch/>
        </p:blipFill>
        <p:spPr>
          <a:xfrm>
            <a:off x="-200994" y="-36300"/>
            <a:ext cx="4694899" cy="5216101"/>
          </a:xfrm>
          <a:prstGeom prst="rect">
            <a:avLst/>
          </a:prstGeom>
          <a:noFill/>
          <a:ln>
            <a:noFill/>
          </a:ln>
        </p:spPr>
      </p:pic>
      <p:sp>
        <p:nvSpPr>
          <p:cNvPr id="207" name="Google Shape;207;p34"/>
          <p:cNvSpPr/>
          <p:nvPr/>
        </p:nvSpPr>
        <p:spPr>
          <a:xfrm>
            <a:off x="4661725" y="235275"/>
            <a:ext cx="3644100" cy="1285200"/>
          </a:xfrm>
          <a:prstGeom prst="rect">
            <a:avLst/>
          </a:prstGeom>
          <a:solidFill>
            <a:schemeClr val="lt1">
              <a:alpha val="69800"/>
            </a:schemeClr>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GB" sz="2500">
                <a:solidFill>
                  <a:srgbClr val="DB0080"/>
                </a:solidFill>
                <a:latin typeface="Montserrat"/>
                <a:ea typeface="Montserrat"/>
                <a:cs typeface="Montserrat"/>
                <a:sym typeface="Montserrat"/>
              </a:rPr>
              <a:t>Losing p</a:t>
            </a:r>
            <a:r>
              <a:rPr b="1" lang="en-GB" sz="2500">
                <a:solidFill>
                  <a:srgbClr val="DB0080"/>
                </a:solidFill>
                <a:latin typeface="Montserrat"/>
                <a:ea typeface="Montserrat"/>
                <a:cs typeface="Montserrat"/>
                <a:sym typeface="Montserrat"/>
              </a:rPr>
              <a:t>recious resources </a:t>
            </a:r>
            <a:endParaRPr b="1" sz="2500">
              <a:solidFill>
                <a:srgbClr val="DB0080"/>
              </a:solidFill>
              <a:latin typeface="Montserrat"/>
              <a:ea typeface="Montserrat"/>
              <a:cs typeface="Montserrat"/>
              <a:sym typeface="Montserrat"/>
            </a:endParaRPr>
          </a:p>
        </p:txBody>
      </p:sp>
      <p:sp>
        <p:nvSpPr>
          <p:cNvPr id="208" name="Google Shape;208;p34"/>
          <p:cNvSpPr txBox="1"/>
          <p:nvPr/>
        </p:nvSpPr>
        <p:spPr>
          <a:xfrm>
            <a:off x="4778375" y="1293100"/>
            <a:ext cx="4086600" cy="2955300"/>
          </a:xfrm>
          <a:prstGeom prst="rect">
            <a:avLst/>
          </a:prstGeom>
          <a:noFill/>
          <a:ln>
            <a:noFill/>
          </a:ln>
        </p:spPr>
        <p:txBody>
          <a:bodyPr anchorCtr="0" anchor="t" bIns="91425" lIns="91425" spcFirstLastPara="1" rIns="91425" wrap="square" tIns="91425">
            <a:spAutoFit/>
          </a:bodyPr>
          <a:lstStyle/>
          <a:p>
            <a:pPr indent="-342900" lvl="0" marL="457200" rtl="0" algn="l">
              <a:lnSpc>
                <a:spcPct val="150000"/>
              </a:lnSpc>
              <a:spcBef>
                <a:spcPts val="0"/>
              </a:spcBef>
              <a:spcAft>
                <a:spcPts val="0"/>
              </a:spcAft>
              <a:buSzPts val="1800"/>
              <a:buFont typeface="Montserrat"/>
              <a:buChar char="●"/>
            </a:pPr>
            <a:r>
              <a:rPr lang="en-GB" sz="1800">
                <a:latin typeface="Montserrat"/>
                <a:ea typeface="Montserrat"/>
                <a:cs typeface="Montserrat"/>
                <a:sym typeface="Montserrat"/>
              </a:rPr>
              <a:t>Costs the UK economy </a:t>
            </a:r>
            <a:r>
              <a:rPr b="1" lang="en-GB" sz="1800">
                <a:latin typeface="Montserrat"/>
                <a:ea typeface="Montserrat"/>
                <a:cs typeface="Montserrat"/>
                <a:sym typeface="Montserrat"/>
              </a:rPr>
              <a:t>£488 million a year </a:t>
            </a:r>
            <a:r>
              <a:rPr lang="en-GB" sz="1800">
                <a:latin typeface="Montserrat"/>
                <a:ea typeface="Montserrat"/>
                <a:cs typeface="Montserrat"/>
                <a:sym typeface="Montserrat"/>
              </a:rPr>
              <a:t>in lost valuable raw materials</a:t>
            </a:r>
            <a:endParaRPr sz="1800">
              <a:latin typeface="Montserrat"/>
              <a:ea typeface="Montserrat"/>
              <a:cs typeface="Montserrat"/>
              <a:sym typeface="Montserrat"/>
            </a:endParaRPr>
          </a:p>
          <a:p>
            <a:pPr indent="-342900" lvl="0" marL="457200" rtl="0" algn="l">
              <a:lnSpc>
                <a:spcPct val="150000"/>
              </a:lnSpc>
              <a:spcBef>
                <a:spcPts val="0"/>
              </a:spcBef>
              <a:spcAft>
                <a:spcPts val="0"/>
              </a:spcAft>
              <a:buSzPts val="1800"/>
              <a:buFont typeface="Montserrat"/>
              <a:buChar char="●"/>
            </a:pPr>
            <a:r>
              <a:rPr lang="en-GB" sz="1800">
                <a:latin typeface="Montserrat"/>
                <a:ea typeface="Montserrat"/>
                <a:cs typeface="Montserrat"/>
                <a:sym typeface="Montserrat"/>
              </a:rPr>
              <a:t>What’s inside your broken kettle could go on to become anything from solar panels to life saving equipment</a:t>
            </a:r>
            <a:endParaRPr sz="1800">
              <a:latin typeface="Montserrat"/>
              <a:ea typeface="Montserrat"/>
              <a:cs typeface="Montserrat"/>
              <a:sym typeface="Montserrat"/>
            </a:endParaRPr>
          </a:p>
        </p:txBody>
      </p:sp>
      <p:sp>
        <p:nvSpPr>
          <p:cNvPr id="209" name="Google Shape;209;p34"/>
          <p:cNvSpPr txBox="1"/>
          <p:nvPr/>
        </p:nvSpPr>
        <p:spPr>
          <a:xfrm>
            <a:off x="5935700" y="4387525"/>
            <a:ext cx="3000000" cy="3078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i="1" lang="en-GB" sz="800">
                <a:solidFill>
                  <a:srgbClr val="222222"/>
                </a:solidFill>
                <a:latin typeface="Montserrat"/>
                <a:ea typeface="Montserrat"/>
                <a:cs typeface="Montserrat"/>
                <a:sym typeface="Montserrat"/>
              </a:rPr>
              <a:t>Source: </a:t>
            </a:r>
            <a:r>
              <a:rPr i="1" lang="en-GB" sz="800" u="sng">
                <a:solidFill>
                  <a:srgbClr val="333333"/>
                </a:solidFill>
                <a:latin typeface="Montserrat"/>
                <a:ea typeface="Montserrat"/>
                <a:cs typeface="Montserrat"/>
                <a:sym typeface="Montserrat"/>
                <a:hlinkClick r:id="rId4">
                  <a:extLst>
                    <a:ext uri="{A12FA001-AC4F-418D-AE19-62706E023703}">
                      <ahyp:hlinkClr val="tx"/>
                    </a:ext>
                  </a:extLst>
                </a:hlinkClick>
              </a:rPr>
              <a:t>Material Focus</a:t>
            </a:r>
            <a:endParaRPr i="1" sz="800">
              <a:solidFill>
                <a:srgbClr val="333333"/>
              </a:solidFill>
              <a:highlight>
                <a:schemeClr val="lt1"/>
              </a:highlight>
              <a:latin typeface="Montserrat"/>
              <a:ea typeface="Montserrat"/>
              <a:cs typeface="Montserrat"/>
              <a:sym typeface="Montserrat"/>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3" name="Shape 213"/>
        <p:cNvGrpSpPr/>
        <p:nvPr/>
      </p:nvGrpSpPr>
      <p:grpSpPr>
        <a:xfrm>
          <a:off x="0" y="0"/>
          <a:ext cx="0" cy="0"/>
          <a:chOff x="0" y="0"/>
          <a:chExt cx="0" cy="0"/>
        </a:xfrm>
      </p:grpSpPr>
      <p:sp>
        <p:nvSpPr>
          <p:cNvPr id="214" name="Google Shape;214;p35"/>
          <p:cNvSpPr txBox="1"/>
          <p:nvPr>
            <p:ph idx="1" type="subTitle"/>
          </p:nvPr>
        </p:nvSpPr>
        <p:spPr>
          <a:xfrm>
            <a:off x="171225" y="4875750"/>
            <a:ext cx="8985900" cy="85500"/>
          </a:xfrm>
          <a:prstGeom prst="rect">
            <a:avLst/>
          </a:prstGeom>
        </p:spPr>
        <p:txBody>
          <a:bodyPr anchorCtr="0" anchor="t" bIns="0" lIns="0" spcFirstLastPara="1" rIns="0" wrap="square" tIns="0">
            <a:normAutofit fontScale="92500"/>
          </a:bodyPr>
          <a:lstStyle/>
          <a:p>
            <a:pPr indent="0" lvl="0" marL="0" rtl="0" algn="l">
              <a:spcBef>
                <a:spcPts val="0"/>
              </a:spcBef>
              <a:spcAft>
                <a:spcPts val="1200"/>
              </a:spcAft>
              <a:buNone/>
            </a:pPr>
            <a:r>
              <a:t/>
            </a:r>
            <a:endParaRPr/>
          </a:p>
        </p:txBody>
      </p:sp>
      <p:sp>
        <p:nvSpPr>
          <p:cNvPr id="215" name="Google Shape;215;p35"/>
          <p:cNvSpPr txBox="1"/>
          <p:nvPr>
            <p:ph type="title"/>
          </p:nvPr>
        </p:nvSpPr>
        <p:spPr>
          <a:xfrm>
            <a:off x="433925" y="316325"/>
            <a:ext cx="8171700" cy="4488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t/>
            </a:r>
            <a:endParaRPr/>
          </a:p>
        </p:txBody>
      </p:sp>
      <p:sp>
        <p:nvSpPr>
          <p:cNvPr id="216" name="Google Shape;216;p35"/>
          <p:cNvSpPr txBox="1"/>
          <p:nvPr>
            <p:ph idx="2" type="body"/>
          </p:nvPr>
        </p:nvSpPr>
        <p:spPr>
          <a:xfrm>
            <a:off x="342625" y="934600"/>
            <a:ext cx="8460900" cy="36108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217" name="Google Shape;217;p35"/>
          <p:cNvPicPr preferRelativeResize="0"/>
          <p:nvPr/>
        </p:nvPicPr>
        <p:blipFill>
          <a:blip r:embed="rId3">
            <a:alphaModFix/>
          </a:blip>
          <a:stretch>
            <a:fillRect/>
          </a:stretch>
        </p:blipFill>
        <p:spPr>
          <a:xfrm>
            <a:off x="0" y="0"/>
            <a:ext cx="9144000" cy="51435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B0080"/>
        </a:solidFill>
      </p:bgPr>
    </p:bg>
    <p:spTree>
      <p:nvGrpSpPr>
        <p:cNvPr id="221" name="Shape 221"/>
        <p:cNvGrpSpPr/>
        <p:nvPr/>
      </p:nvGrpSpPr>
      <p:grpSpPr>
        <a:xfrm>
          <a:off x="0" y="0"/>
          <a:ext cx="0" cy="0"/>
          <a:chOff x="0" y="0"/>
          <a:chExt cx="0" cy="0"/>
        </a:xfrm>
      </p:grpSpPr>
      <p:sp>
        <p:nvSpPr>
          <p:cNvPr id="222" name="Google Shape;222;p36"/>
          <p:cNvSpPr txBox="1"/>
          <p:nvPr>
            <p:ph type="title"/>
          </p:nvPr>
        </p:nvSpPr>
        <p:spPr>
          <a:xfrm>
            <a:off x="9850" y="2146950"/>
            <a:ext cx="9144000" cy="6453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b="1" lang="en-GB">
                <a:latin typeface="Montserrat"/>
                <a:ea typeface="Montserrat"/>
                <a:cs typeface="Montserrat"/>
                <a:sym typeface="Montserrat"/>
              </a:rPr>
              <a:t>How</a:t>
            </a:r>
            <a:r>
              <a:rPr b="1" lang="en-GB">
                <a:latin typeface="Montserrat"/>
                <a:ea typeface="Montserrat"/>
                <a:cs typeface="Montserrat"/>
                <a:sym typeface="Montserrat"/>
              </a:rPr>
              <a:t> can you help tackle e-waste?</a:t>
            </a:r>
            <a:endParaRPr b="1">
              <a:latin typeface="Montserrat"/>
              <a:ea typeface="Montserrat"/>
              <a:cs typeface="Montserrat"/>
              <a:sym typeface="Montserrat"/>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6" name="Shape 226"/>
        <p:cNvGrpSpPr/>
        <p:nvPr/>
      </p:nvGrpSpPr>
      <p:grpSpPr>
        <a:xfrm>
          <a:off x="0" y="0"/>
          <a:ext cx="0" cy="0"/>
          <a:chOff x="0" y="0"/>
          <a:chExt cx="0" cy="0"/>
        </a:xfrm>
      </p:grpSpPr>
      <p:sp>
        <p:nvSpPr>
          <p:cNvPr id="227" name="Google Shape;227;p37"/>
          <p:cNvSpPr txBox="1"/>
          <p:nvPr>
            <p:ph idx="2" type="body"/>
          </p:nvPr>
        </p:nvSpPr>
        <p:spPr>
          <a:xfrm>
            <a:off x="433925" y="1631425"/>
            <a:ext cx="7087800" cy="2138400"/>
          </a:xfrm>
          <a:prstGeom prst="rect">
            <a:avLst/>
          </a:prstGeom>
        </p:spPr>
        <p:txBody>
          <a:bodyPr anchorCtr="0" anchor="t" bIns="91425" lIns="91425" spcFirstLastPara="1" rIns="91425" wrap="square" tIns="91425">
            <a:normAutofit/>
          </a:bodyPr>
          <a:lstStyle/>
          <a:p>
            <a:pPr indent="-355600" lvl="0" marL="457200" rtl="0" algn="l">
              <a:lnSpc>
                <a:spcPct val="150000"/>
              </a:lnSpc>
              <a:spcBef>
                <a:spcPts val="0"/>
              </a:spcBef>
              <a:spcAft>
                <a:spcPts val="0"/>
              </a:spcAft>
              <a:buClr>
                <a:srgbClr val="333333"/>
              </a:buClr>
              <a:buSzPts val="2000"/>
              <a:buChar char="●"/>
            </a:pPr>
            <a:r>
              <a:rPr lang="en-GB" sz="2000">
                <a:solidFill>
                  <a:srgbClr val="333333"/>
                </a:solidFill>
              </a:rPr>
              <a:t>Repair</a:t>
            </a:r>
            <a:endParaRPr sz="2000">
              <a:solidFill>
                <a:srgbClr val="333333"/>
              </a:solidFill>
            </a:endParaRPr>
          </a:p>
          <a:p>
            <a:pPr indent="-355600" lvl="0" marL="457200" rtl="0" algn="l">
              <a:lnSpc>
                <a:spcPct val="150000"/>
              </a:lnSpc>
              <a:spcBef>
                <a:spcPts val="0"/>
              </a:spcBef>
              <a:spcAft>
                <a:spcPts val="0"/>
              </a:spcAft>
              <a:buClr>
                <a:srgbClr val="333333"/>
              </a:buClr>
              <a:buSzPts val="2000"/>
              <a:buChar char="●"/>
            </a:pPr>
            <a:r>
              <a:rPr lang="en-GB" sz="2000">
                <a:solidFill>
                  <a:srgbClr val="333333"/>
                </a:solidFill>
              </a:rPr>
              <a:t>D</a:t>
            </a:r>
            <a:r>
              <a:rPr lang="en-GB" sz="2000">
                <a:solidFill>
                  <a:srgbClr val="333333"/>
                </a:solidFill>
              </a:rPr>
              <a:t>onate </a:t>
            </a:r>
            <a:endParaRPr sz="2000">
              <a:solidFill>
                <a:srgbClr val="333333"/>
              </a:solidFill>
            </a:endParaRPr>
          </a:p>
          <a:p>
            <a:pPr indent="-355600" lvl="0" marL="457200" rtl="0" algn="l">
              <a:lnSpc>
                <a:spcPct val="150000"/>
              </a:lnSpc>
              <a:spcBef>
                <a:spcPts val="0"/>
              </a:spcBef>
              <a:spcAft>
                <a:spcPts val="0"/>
              </a:spcAft>
              <a:buClr>
                <a:srgbClr val="333333"/>
              </a:buClr>
              <a:buSzPts val="2000"/>
              <a:buChar char="●"/>
            </a:pPr>
            <a:r>
              <a:rPr lang="en-GB" sz="2000">
                <a:solidFill>
                  <a:srgbClr val="333333"/>
                </a:solidFill>
              </a:rPr>
              <a:t>Sell and buy second hand! </a:t>
            </a:r>
            <a:endParaRPr sz="2000">
              <a:solidFill>
                <a:srgbClr val="333333"/>
              </a:solidFill>
            </a:endParaRPr>
          </a:p>
          <a:p>
            <a:pPr indent="-355600" lvl="0" marL="457200" rtl="0" algn="l">
              <a:lnSpc>
                <a:spcPct val="150000"/>
              </a:lnSpc>
              <a:spcBef>
                <a:spcPts val="0"/>
              </a:spcBef>
              <a:spcAft>
                <a:spcPts val="0"/>
              </a:spcAft>
              <a:buClr>
                <a:srgbClr val="333333"/>
              </a:buClr>
              <a:buSzPts val="2000"/>
              <a:buChar char="●"/>
            </a:pPr>
            <a:r>
              <a:rPr lang="en-GB" sz="2000">
                <a:solidFill>
                  <a:srgbClr val="333333"/>
                </a:solidFill>
              </a:rPr>
              <a:t>Recycle them</a:t>
            </a:r>
            <a:endParaRPr sz="2000">
              <a:solidFill>
                <a:srgbClr val="333333"/>
              </a:solidFill>
            </a:endParaRPr>
          </a:p>
        </p:txBody>
      </p:sp>
      <p:sp>
        <p:nvSpPr>
          <p:cNvPr id="228" name="Google Shape;228;p37"/>
          <p:cNvSpPr txBox="1"/>
          <p:nvPr>
            <p:ph type="title"/>
          </p:nvPr>
        </p:nvSpPr>
        <p:spPr>
          <a:xfrm>
            <a:off x="433925" y="487975"/>
            <a:ext cx="5725200" cy="448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90"/>
              <a:buNone/>
            </a:pPr>
            <a:r>
              <a:rPr b="1" lang="en-GB" sz="2500">
                <a:solidFill>
                  <a:srgbClr val="DB0080"/>
                </a:solidFill>
                <a:latin typeface="Montserrat"/>
                <a:ea typeface="Montserrat"/>
                <a:cs typeface="Montserrat"/>
                <a:sym typeface="Montserrat"/>
              </a:rPr>
              <a:t>Help your electricals </a:t>
            </a:r>
            <a:endParaRPr b="1" sz="2500">
              <a:solidFill>
                <a:srgbClr val="DB0080"/>
              </a:solidFill>
              <a:latin typeface="Montserrat"/>
              <a:ea typeface="Montserrat"/>
              <a:cs typeface="Montserrat"/>
              <a:sym typeface="Montserrat"/>
            </a:endParaRPr>
          </a:p>
          <a:p>
            <a:pPr indent="0" lvl="0" marL="0" rtl="0" algn="l">
              <a:spcBef>
                <a:spcPts val="0"/>
              </a:spcBef>
              <a:spcAft>
                <a:spcPts val="0"/>
              </a:spcAft>
              <a:buSzPts val="990"/>
              <a:buNone/>
            </a:pPr>
            <a:r>
              <a:rPr b="1" lang="en-GB" sz="2500">
                <a:solidFill>
                  <a:srgbClr val="DB0080"/>
                </a:solidFill>
                <a:latin typeface="Montserrat"/>
                <a:ea typeface="Montserrat"/>
                <a:cs typeface="Montserrat"/>
                <a:sym typeface="Montserrat"/>
              </a:rPr>
              <a:t>live fo</a:t>
            </a:r>
            <a:r>
              <a:rPr b="1" lang="en-GB" sz="2500">
                <a:solidFill>
                  <a:srgbClr val="DB0080"/>
                </a:solidFill>
                <a:latin typeface="Montserrat"/>
                <a:ea typeface="Montserrat"/>
                <a:cs typeface="Montserrat"/>
                <a:sym typeface="Montserrat"/>
              </a:rPr>
              <a:t>r </a:t>
            </a:r>
            <a:r>
              <a:rPr b="1" lang="en-GB" sz="2500">
                <a:solidFill>
                  <a:srgbClr val="DB0080"/>
                </a:solidFill>
                <a:latin typeface="Montserrat"/>
                <a:ea typeface="Montserrat"/>
                <a:cs typeface="Montserrat"/>
                <a:sym typeface="Montserrat"/>
              </a:rPr>
              <a:t>lon</a:t>
            </a:r>
            <a:r>
              <a:rPr b="1" lang="en-GB" sz="2500">
                <a:solidFill>
                  <a:srgbClr val="DB0080"/>
                </a:solidFill>
                <a:latin typeface="Montserrat"/>
                <a:ea typeface="Montserrat"/>
                <a:cs typeface="Montserrat"/>
                <a:sym typeface="Montserrat"/>
              </a:rPr>
              <a:t>ger</a:t>
            </a:r>
            <a:r>
              <a:rPr b="1" lang="en-GB" sz="2500">
                <a:solidFill>
                  <a:srgbClr val="DB0080"/>
                </a:solidFill>
                <a:latin typeface="Montserrat"/>
                <a:ea typeface="Montserrat"/>
                <a:cs typeface="Montserrat"/>
                <a:sym typeface="Montserrat"/>
              </a:rPr>
              <a:t>!</a:t>
            </a:r>
            <a:endParaRPr b="1" sz="2500">
              <a:solidFill>
                <a:srgbClr val="DB0080"/>
              </a:solidFill>
              <a:latin typeface="Montserrat"/>
              <a:ea typeface="Montserrat"/>
              <a:cs typeface="Montserrat"/>
              <a:sym typeface="Montserrat"/>
            </a:endParaRPr>
          </a:p>
        </p:txBody>
      </p:sp>
      <p:pic>
        <p:nvPicPr>
          <p:cNvPr id="229" name="Google Shape;229;p37" title="Mobile repair Header_708x566.jpeg"/>
          <p:cNvPicPr preferRelativeResize="0"/>
          <p:nvPr/>
        </p:nvPicPr>
        <p:blipFill rotWithShape="1">
          <a:blip r:embed="rId3">
            <a:alphaModFix/>
          </a:blip>
          <a:srcRect b="21267" l="0" r="5069" t="8309"/>
          <a:stretch/>
        </p:blipFill>
        <p:spPr>
          <a:xfrm>
            <a:off x="4572000" y="2432175"/>
            <a:ext cx="4572000" cy="2711325"/>
          </a:xfrm>
          <a:prstGeom prst="rect">
            <a:avLst/>
          </a:prstGeom>
          <a:noFill/>
          <a:ln>
            <a:noFill/>
          </a:ln>
        </p:spPr>
      </p:pic>
      <p:pic>
        <p:nvPicPr>
          <p:cNvPr id="230" name="Google Shape;230;p37" title="RecycleYorElectricals_Origami__01.jpg"/>
          <p:cNvPicPr preferRelativeResize="0"/>
          <p:nvPr/>
        </p:nvPicPr>
        <p:blipFill rotWithShape="1">
          <a:blip r:embed="rId4">
            <a:alphaModFix/>
          </a:blip>
          <a:srcRect b="0" l="0" r="0" t="20185"/>
          <a:stretch/>
        </p:blipFill>
        <p:spPr>
          <a:xfrm>
            <a:off x="4572000" y="0"/>
            <a:ext cx="4572001" cy="2432174"/>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4" name="Shape 234"/>
        <p:cNvGrpSpPr/>
        <p:nvPr/>
      </p:nvGrpSpPr>
      <p:grpSpPr>
        <a:xfrm>
          <a:off x="0" y="0"/>
          <a:ext cx="0" cy="0"/>
          <a:chOff x="0" y="0"/>
          <a:chExt cx="0" cy="0"/>
        </a:xfrm>
      </p:grpSpPr>
      <p:sp>
        <p:nvSpPr>
          <p:cNvPr id="235" name="Google Shape;235;p38"/>
          <p:cNvSpPr txBox="1"/>
          <p:nvPr>
            <p:ph type="title"/>
          </p:nvPr>
        </p:nvSpPr>
        <p:spPr>
          <a:xfrm>
            <a:off x="433925" y="221075"/>
            <a:ext cx="8171700" cy="4488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GB">
                <a:solidFill>
                  <a:srgbClr val="DB0080"/>
                </a:solidFill>
                <a:latin typeface="Montserrat"/>
                <a:ea typeface="Montserrat"/>
                <a:cs typeface="Montserrat"/>
                <a:sym typeface="Montserrat"/>
              </a:rPr>
              <a:t>Search ‘Recycle your electricals’ </a:t>
            </a:r>
            <a:endParaRPr b="1">
              <a:solidFill>
                <a:srgbClr val="DB0080"/>
              </a:solidFill>
              <a:latin typeface="Montserrat"/>
              <a:ea typeface="Montserrat"/>
              <a:cs typeface="Montserrat"/>
              <a:sym typeface="Montserrat"/>
            </a:endParaRPr>
          </a:p>
          <a:p>
            <a:pPr indent="0" lvl="0" marL="0" rtl="0" algn="l">
              <a:spcBef>
                <a:spcPts val="0"/>
              </a:spcBef>
              <a:spcAft>
                <a:spcPts val="0"/>
              </a:spcAft>
              <a:buNone/>
            </a:pPr>
            <a:r>
              <a:t/>
            </a:r>
            <a:endParaRPr b="1">
              <a:solidFill>
                <a:srgbClr val="DB0080"/>
              </a:solidFill>
              <a:latin typeface="Montserrat"/>
              <a:ea typeface="Montserrat"/>
              <a:cs typeface="Montserrat"/>
              <a:sym typeface="Montserrat"/>
            </a:endParaRPr>
          </a:p>
          <a:p>
            <a:pPr indent="0" lvl="0" marL="0" rtl="0" algn="l">
              <a:spcBef>
                <a:spcPts val="0"/>
              </a:spcBef>
              <a:spcAft>
                <a:spcPts val="0"/>
              </a:spcAft>
              <a:buNone/>
            </a:pPr>
            <a:r>
              <a:t/>
            </a:r>
            <a:endParaRPr b="1">
              <a:solidFill>
                <a:srgbClr val="DB0080"/>
              </a:solidFill>
              <a:latin typeface="Montserrat"/>
              <a:ea typeface="Montserrat"/>
              <a:cs typeface="Montserrat"/>
              <a:sym typeface="Montserrat"/>
            </a:endParaRPr>
          </a:p>
        </p:txBody>
      </p:sp>
      <p:sp>
        <p:nvSpPr>
          <p:cNvPr id="236" name="Google Shape;236;p38"/>
          <p:cNvSpPr txBox="1"/>
          <p:nvPr/>
        </p:nvSpPr>
        <p:spPr>
          <a:xfrm>
            <a:off x="486150" y="807875"/>
            <a:ext cx="8394300" cy="969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b="1" lang="en-GB" sz="1700">
                <a:solidFill>
                  <a:schemeClr val="dk2"/>
                </a:solidFill>
                <a:latin typeface="Montserrat"/>
                <a:ea typeface="Montserrat"/>
                <a:cs typeface="Montserrat"/>
                <a:sym typeface="Montserrat"/>
              </a:rPr>
              <a:t>To find your local electricals and battery drop off points: </a:t>
            </a:r>
            <a:r>
              <a:rPr b="1" lang="en-GB" sz="1700" u="sng">
                <a:solidFill>
                  <a:srgbClr val="DB0080"/>
                </a:solidFill>
                <a:latin typeface="Montserrat"/>
                <a:ea typeface="Montserrat"/>
                <a:cs typeface="Montserrat"/>
                <a:sym typeface="Montserrat"/>
                <a:hlinkClick r:id="rId3">
                  <a:extLst>
                    <a:ext uri="{A12FA001-AC4F-418D-AE19-62706E023703}">
                      <ahyp:hlinkClr val="tx"/>
                    </a:ext>
                  </a:extLst>
                </a:hlinkClick>
              </a:rPr>
              <a:t>www.recycleyourelectricals.org.uk</a:t>
            </a:r>
            <a:endParaRPr b="1" sz="1700">
              <a:solidFill>
                <a:srgbClr val="DB0080"/>
              </a:solidFill>
              <a:latin typeface="Montserrat"/>
              <a:ea typeface="Montserrat"/>
              <a:cs typeface="Montserrat"/>
              <a:sym typeface="Montserrat"/>
            </a:endParaRPr>
          </a:p>
          <a:p>
            <a:pPr indent="0" lvl="0" marL="0" rtl="0" algn="l">
              <a:spcBef>
                <a:spcPts val="0"/>
              </a:spcBef>
              <a:spcAft>
                <a:spcPts val="0"/>
              </a:spcAft>
              <a:buClr>
                <a:schemeClr val="dk1"/>
              </a:buClr>
              <a:buSzPts val="1100"/>
              <a:buFont typeface="Arial"/>
              <a:buNone/>
            </a:pPr>
            <a:r>
              <a:t/>
            </a:r>
            <a:endParaRPr b="1" sz="1700">
              <a:solidFill>
                <a:schemeClr val="dk2"/>
              </a:solidFill>
              <a:latin typeface="Montserrat"/>
              <a:ea typeface="Montserrat"/>
              <a:cs typeface="Montserrat"/>
              <a:sym typeface="Montserrat"/>
            </a:endParaRPr>
          </a:p>
        </p:txBody>
      </p:sp>
      <p:pic>
        <p:nvPicPr>
          <p:cNvPr id="237" name="Google Shape;237;p38"/>
          <p:cNvPicPr preferRelativeResize="0"/>
          <p:nvPr/>
        </p:nvPicPr>
        <p:blipFill rotWithShape="1">
          <a:blip r:embed="rId4">
            <a:alphaModFix/>
          </a:blip>
          <a:srcRect b="0" l="0" r="0" t="6812"/>
          <a:stretch/>
        </p:blipFill>
        <p:spPr>
          <a:xfrm>
            <a:off x="0" y="1829225"/>
            <a:ext cx="9144003" cy="356997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1" name="Shape 241"/>
        <p:cNvGrpSpPr/>
        <p:nvPr/>
      </p:nvGrpSpPr>
      <p:grpSpPr>
        <a:xfrm>
          <a:off x="0" y="0"/>
          <a:ext cx="0" cy="0"/>
          <a:chOff x="0" y="0"/>
          <a:chExt cx="0" cy="0"/>
        </a:xfrm>
      </p:grpSpPr>
      <p:sp>
        <p:nvSpPr>
          <p:cNvPr id="242" name="Google Shape;242;p39"/>
          <p:cNvSpPr txBox="1"/>
          <p:nvPr>
            <p:ph idx="1" type="subTitle"/>
          </p:nvPr>
        </p:nvSpPr>
        <p:spPr>
          <a:xfrm>
            <a:off x="171225" y="4875750"/>
            <a:ext cx="8985900" cy="85500"/>
          </a:xfrm>
          <a:prstGeom prst="rect">
            <a:avLst/>
          </a:prstGeom>
        </p:spPr>
        <p:txBody>
          <a:bodyPr anchorCtr="0" anchor="t" bIns="0" lIns="0" spcFirstLastPara="1" rIns="0" wrap="square" tIns="0">
            <a:normAutofit fontScale="92500"/>
          </a:bodyPr>
          <a:lstStyle/>
          <a:p>
            <a:pPr indent="0" lvl="0" marL="0" rtl="0" algn="l">
              <a:spcBef>
                <a:spcPts val="0"/>
              </a:spcBef>
              <a:spcAft>
                <a:spcPts val="1200"/>
              </a:spcAft>
              <a:buNone/>
            </a:pPr>
            <a:r>
              <a:t/>
            </a:r>
            <a:endParaRPr/>
          </a:p>
        </p:txBody>
      </p:sp>
      <p:sp>
        <p:nvSpPr>
          <p:cNvPr id="243" name="Google Shape;243;p39"/>
          <p:cNvSpPr txBox="1"/>
          <p:nvPr>
            <p:ph idx="2" type="body"/>
          </p:nvPr>
        </p:nvSpPr>
        <p:spPr>
          <a:xfrm>
            <a:off x="262125" y="1003538"/>
            <a:ext cx="8460900" cy="1637100"/>
          </a:xfrm>
          <a:prstGeom prst="rect">
            <a:avLst/>
          </a:prstGeom>
        </p:spPr>
        <p:txBody>
          <a:bodyPr anchorCtr="0" anchor="t" bIns="91425" lIns="91425" spcFirstLastPara="1" rIns="91425" wrap="square" tIns="91425">
            <a:normAutofit/>
          </a:bodyPr>
          <a:lstStyle/>
          <a:p>
            <a:pPr indent="-342900" lvl="0" marL="457200" rtl="0" algn="l">
              <a:lnSpc>
                <a:spcPct val="150000"/>
              </a:lnSpc>
              <a:spcBef>
                <a:spcPts val="0"/>
              </a:spcBef>
              <a:spcAft>
                <a:spcPts val="0"/>
              </a:spcAft>
              <a:buClr>
                <a:srgbClr val="333333"/>
              </a:buClr>
              <a:buSzPts val="1800"/>
              <a:buChar char="●"/>
            </a:pPr>
            <a:r>
              <a:rPr lang="en-GB">
                <a:solidFill>
                  <a:srgbClr val="333333"/>
                </a:solidFill>
              </a:rPr>
              <a:t>C</a:t>
            </a:r>
            <a:r>
              <a:rPr lang="en-GB">
                <a:solidFill>
                  <a:srgbClr val="333333"/>
                </a:solidFill>
              </a:rPr>
              <a:t>harity shops and repair cafes, to on the street bring banks, local </a:t>
            </a:r>
            <a:r>
              <a:rPr lang="en-GB">
                <a:solidFill>
                  <a:srgbClr val="333333"/>
                </a:solidFill>
              </a:rPr>
              <a:t>retailers</a:t>
            </a:r>
            <a:r>
              <a:rPr lang="en-GB">
                <a:solidFill>
                  <a:srgbClr val="333333"/>
                </a:solidFill>
              </a:rPr>
              <a:t> and recycling centres. </a:t>
            </a:r>
            <a:endParaRPr>
              <a:solidFill>
                <a:srgbClr val="333333"/>
              </a:solidFill>
            </a:endParaRPr>
          </a:p>
          <a:p>
            <a:pPr indent="-342900" lvl="0" marL="457200" rtl="0" algn="l">
              <a:lnSpc>
                <a:spcPct val="150000"/>
              </a:lnSpc>
              <a:spcBef>
                <a:spcPts val="0"/>
              </a:spcBef>
              <a:spcAft>
                <a:spcPts val="0"/>
              </a:spcAft>
              <a:buClr>
                <a:srgbClr val="333333"/>
              </a:buClr>
              <a:buSzPts val="1800"/>
              <a:buChar char="●"/>
            </a:pPr>
            <a:r>
              <a:rPr lang="en-GB">
                <a:solidFill>
                  <a:srgbClr val="333333"/>
                </a:solidFill>
              </a:rPr>
              <a:t>Check to see if your area has kerbside collection</a:t>
            </a:r>
            <a:endParaRPr>
              <a:solidFill>
                <a:srgbClr val="333333"/>
              </a:solidFill>
            </a:endParaRPr>
          </a:p>
        </p:txBody>
      </p:sp>
      <p:sp>
        <p:nvSpPr>
          <p:cNvPr id="244" name="Google Shape;244;p39"/>
          <p:cNvSpPr txBox="1"/>
          <p:nvPr/>
        </p:nvSpPr>
        <p:spPr>
          <a:xfrm>
            <a:off x="342625" y="171775"/>
            <a:ext cx="7316400" cy="569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500">
                <a:solidFill>
                  <a:srgbClr val="DB0080"/>
                </a:solidFill>
                <a:latin typeface="Montserrat"/>
                <a:ea typeface="Montserrat"/>
                <a:cs typeface="Montserrat"/>
                <a:sym typeface="Montserrat"/>
              </a:rPr>
              <a:t>Drop</a:t>
            </a:r>
            <a:r>
              <a:rPr b="1" lang="en-GB" sz="2500">
                <a:solidFill>
                  <a:srgbClr val="DB0080"/>
                </a:solidFill>
                <a:latin typeface="Montserrat"/>
                <a:ea typeface="Montserrat"/>
                <a:cs typeface="Montserrat"/>
                <a:sym typeface="Montserrat"/>
              </a:rPr>
              <a:t> </a:t>
            </a:r>
            <a:r>
              <a:rPr b="1" lang="en-GB" sz="2500">
                <a:solidFill>
                  <a:srgbClr val="DB0080"/>
                </a:solidFill>
                <a:latin typeface="Montserrat"/>
                <a:ea typeface="Montserrat"/>
                <a:cs typeface="Montserrat"/>
                <a:sym typeface="Montserrat"/>
              </a:rPr>
              <a:t>off</a:t>
            </a:r>
            <a:r>
              <a:rPr b="1" lang="en-GB" sz="2500">
                <a:solidFill>
                  <a:srgbClr val="DB0080"/>
                </a:solidFill>
                <a:latin typeface="Montserrat"/>
                <a:ea typeface="Montserrat"/>
                <a:cs typeface="Montserrat"/>
                <a:sym typeface="Montserrat"/>
              </a:rPr>
              <a:t> points </a:t>
            </a:r>
            <a:endParaRPr sz="1100"/>
          </a:p>
        </p:txBody>
      </p:sp>
      <p:pic>
        <p:nvPicPr>
          <p:cNvPr id="245" name="Google Shape;245;p39" title="Recycling centre sign original hi res shutterstock_1655337046.jpg"/>
          <p:cNvPicPr preferRelativeResize="0"/>
          <p:nvPr/>
        </p:nvPicPr>
        <p:blipFill rotWithShape="1">
          <a:blip r:embed="rId3">
            <a:alphaModFix/>
          </a:blip>
          <a:srcRect b="3100" l="0" r="0" t="0"/>
          <a:stretch/>
        </p:blipFill>
        <p:spPr>
          <a:xfrm>
            <a:off x="3029200" y="2856792"/>
            <a:ext cx="3561375" cy="2286708"/>
          </a:xfrm>
          <a:prstGeom prst="rect">
            <a:avLst/>
          </a:prstGeom>
          <a:noFill/>
          <a:ln>
            <a:noFill/>
          </a:ln>
        </p:spPr>
      </p:pic>
      <p:pic>
        <p:nvPicPr>
          <p:cNvPr id="246" name="Google Shape;246;p39" title="Highlands bringbank.jpg"/>
          <p:cNvPicPr preferRelativeResize="0"/>
          <p:nvPr/>
        </p:nvPicPr>
        <p:blipFill rotWithShape="1">
          <a:blip r:embed="rId4">
            <a:alphaModFix/>
          </a:blip>
          <a:srcRect b="0" l="8558" r="0" t="-15220"/>
          <a:stretch/>
        </p:blipFill>
        <p:spPr>
          <a:xfrm>
            <a:off x="0" y="2508425"/>
            <a:ext cx="3212600" cy="2635073"/>
          </a:xfrm>
          <a:prstGeom prst="rect">
            <a:avLst/>
          </a:prstGeom>
          <a:noFill/>
          <a:ln>
            <a:noFill/>
          </a:ln>
        </p:spPr>
      </p:pic>
      <p:pic>
        <p:nvPicPr>
          <p:cNvPr id="247" name="Google Shape;247;p39" title="Mel Case Study 2. Credit_ Recycle Your Electricals.jpg"/>
          <p:cNvPicPr preferRelativeResize="0"/>
          <p:nvPr/>
        </p:nvPicPr>
        <p:blipFill rotWithShape="1">
          <a:blip r:embed="rId5">
            <a:alphaModFix/>
          </a:blip>
          <a:srcRect b="1210" l="0" r="14015" t="1200"/>
          <a:stretch/>
        </p:blipFill>
        <p:spPr>
          <a:xfrm>
            <a:off x="6136510" y="2856800"/>
            <a:ext cx="3020616" cy="2286701"/>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1" name="Shape 251"/>
        <p:cNvGrpSpPr/>
        <p:nvPr/>
      </p:nvGrpSpPr>
      <p:grpSpPr>
        <a:xfrm>
          <a:off x="0" y="0"/>
          <a:ext cx="0" cy="0"/>
          <a:chOff x="0" y="0"/>
          <a:chExt cx="0" cy="0"/>
        </a:xfrm>
      </p:grpSpPr>
      <p:sp>
        <p:nvSpPr>
          <p:cNvPr id="252" name="Google Shape;252;p40"/>
          <p:cNvSpPr txBox="1"/>
          <p:nvPr>
            <p:ph type="title"/>
          </p:nvPr>
        </p:nvSpPr>
        <p:spPr>
          <a:xfrm>
            <a:off x="433925" y="221075"/>
            <a:ext cx="8171700" cy="4488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GB">
                <a:solidFill>
                  <a:srgbClr val="ED008C"/>
                </a:solidFill>
                <a:latin typeface="Montserrat"/>
                <a:ea typeface="Montserrat"/>
                <a:cs typeface="Montserrat"/>
                <a:sym typeface="Montserrat"/>
              </a:rPr>
              <a:t>How does electrical recycling work?</a:t>
            </a:r>
            <a:endParaRPr b="1">
              <a:solidFill>
                <a:srgbClr val="ED008C"/>
              </a:solidFill>
              <a:latin typeface="Montserrat"/>
              <a:ea typeface="Montserrat"/>
              <a:cs typeface="Montserrat"/>
              <a:sym typeface="Montserrat"/>
            </a:endParaRPr>
          </a:p>
        </p:txBody>
      </p:sp>
      <p:pic>
        <p:nvPicPr>
          <p:cNvPr descr="HypnoCat is a mesmerising pink fluffy cat with hypnotic superpowers and one mission - to hypnotise the UK into recycling their electricals!&#10;&#10;If you've ever wondered what happens when you recycle your old electrical items - wonder no more! HypnoCat is here to explain the whole process from top to tail.&#10;&#10;#RecycleYourElectricals #AskHypnoCat" id="253" name="Google Shape;253;p40" title="How are electronics recycled? Ask HypnoCat!">
            <a:hlinkClick r:id="rId3"/>
          </p:cNvPr>
          <p:cNvPicPr preferRelativeResize="0"/>
          <p:nvPr/>
        </p:nvPicPr>
        <p:blipFill>
          <a:blip r:embed="rId4">
            <a:alphaModFix/>
          </a:blip>
          <a:stretch>
            <a:fillRect/>
          </a:stretch>
        </p:blipFill>
        <p:spPr>
          <a:xfrm>
            <a:off x="1113638" y="759400"/>
            <a:ext cx="6916715" cy="389065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3"/>
                                        </p:tgtEl>
                                        <p:attrNameLst>
                                          <p:attrName>style.visibility</p:attrName>
                                        </p:attrNameLst>
                                      </p:cBhvr>
                                      <p:to>
                                        <p:strVal val="visible"/>
                                      </p:to>
                                    </p:set>
                                    <p:animEffect filter="fade" transition="in">
                                      <p:cBhvr>
                                        <p:cTn dur="1000"/>
                                        <p:tgtEl>
                                          <p:spTgt spid="25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B0080"/>
        </a:solidFill>
      </p:bgPr>
    </p:bg>
    <p:spTree>
      <p:nvGrpSpPr>
        <p:cNvPr id="257" name="Shape 257"/>
        <p:cNvGrpSpPr/>
        <p:nvPr/>
      </p:nvGrpSpPr>
      <p:grpSpPr>
        <a:xfrm>
          <a:off x="0" y="0"/>
          <a:ext cx="0" cy="0"/>
          <a:chOff x="0" y="0"/>
          <a:chExt cx="0" cy="0"/>
        </a:xfrm>
      </p:grpSpPr>
      <p:sp>
        <p:nvSpPr>
          <p:cNvPr id="258" name="Google Shape;258;p41"/>
          <p:cNvSpPr txBox="1"/>
          <p:nvPr>
            <p:ph type="title"/>
          </p:nvPr>
        </p:nvSpPr>
        <p:spPr>
          <a:xfrm>
            <a:off x="596100" y="1995700"/>
            <a:ext cx="7951800" cy="12657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b="1" lang="en-GB">
                <a:latin typeface="Montserrat"/>
                <a:ea typeface="Montserrat"/>
                <a:cs typeface="Montserrat"/>
                <a:sym typeface="Montserrat"/>
              </a:rPr>
              <a:t>Why should we act? </a:t>
            </a:r>
            <a:endParaRPr b="1">
              <a:latin typeface="Montserrat"/>
              <a:ea typeface="Montserrat"/>
              <a:cs typeface="Montserrat"/>
              <a:sym typeface="Montserrat"/>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2" name="Shape 262"/>
        <p:cNvGrpSpPr/>
        <p:nvPr/>
      </p:nvGrpSpPr>
      <p:grpSpPr>
        <a:xfrm>
          <a:off x="0" y="0"/>
          <a:ext cx="0" cy="0"/>
          <a:chOff x="0" y="0"/>
          <a:chExt cx="0" cy="0"/>
        </a:xfrm>
      </p:grpSpPr>
      <p:pic>
        <p:nvPicPr>
          <p:cNvPr id="263" name="Google Shape;263;p42" title="Kirsty Case Study 2. Credit_ Recycle Your Electricals.jpg"/>
          <p:cNvPicPr preferRelativeResize="0"/>
          <p:nvPr/>
        </p:nvPicPr>
        <p:blipFill rotWithShape="1">
          <a:blip r:embed="rId3">
            <a:alphaModFix/>
          </a:blip>
          <a:srcRect b="7913" l="22643" r="27358" t="7904"/>
          <a:stretch/>
        </p:blipFill>
        <p:spPr>
          <a:xfrm>
            <a:off x="0" y="6475"/>
            <a:ext cx="4572001" cy="5130550"/>
          </a:xfrm>
          <a:prstGeom prst="rect">
            <a:avLst/>
          </a:prstGeom>
          <a:noFill/>
          <a:ln>
            <a:noFill/>
          </a:ln>
        </p:spPr>
      </p:pic>
      <p:sp>
        <p:nvSpPr>
          <p:cNvPr id="264" name="Google Shape;264;p42"/>
          <p:cNvSpPr/>
          <p:nvPr/>
        </p:nvSpPr>
        <p:spPr>
          <a:xfrm>
            <a:off x="4707350" y="306075"/>
            <a:ext cx="4081500" cy="857400"/>
          </a:xfrm>
          <a:prstGeom prst="rect">
            <a:avLst/>
          </a:prstGeom>
          <a:solidFill>
            <a:schemeClr val="lt1">
              <a:alpha val="69800"/>
            </a:schemeClr>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GB" sz="2500">
                <a:solidFill>
                  <a:srgbClr val="DB0080"/>
                </a:solidFill>
                <a:latin typeface="Montserrat"/>
                <a:ea typeface="Montserrat"/>
                <a:cs typeface="Montserrat"/>
                <a:sym typeface="Montserrat"/>
              </a:rPr>
              <a:t>For people </a:t>
            </a:r>
            <a:endParaRPr sz="2500">
              <a:solidFill>
                <a:srgbClr val="434343"/>
              </a:solidFill>
              <a:latin typeface="Montserrat Light"/>
              <a:ea typeface="Montserrat Light"/>
              <a:cs typeface="Montserrat Light"/>
              <a:sym typeface="Montserrat Light"/>
            </a:endParaRPr>
          </a:p>
        </p:txBody>
      </p:sp>
      <p:sp>
        <p:nvSpPr>
          <p:cNvPr id="265" name="Google Shape;265;p42"/>
          <p:cNvSpPr txBox="1"/>
          <p:nvPr/>
        </p:nvSpPr>
        <p:spPr>
          <a:xfrm>
            <a:off x="4707350" y="1163475"/>
            <a:ext cx="4319400" cy="3070800"/>
          </a:xfrm>
          <a:prstGeom prst="rect">
            <a:avLst/>
          </a:prstGeom>
          <a:noFill/>
          <a:ln>
            <a:noFill/>
          </a:ln>
        </p:spPr>
        <p:txBody>
          <a:bodyPr anchorCtr="0" anchor="t" bIns="91425" lIns="91425" spcFirstLastPara="1" rIns="91425" wrap="square" tIns="91425">
            <a:spAutoFit/>
          </a:bodyPr>
          <a:lstStyle/>
          <a:p>
            <a:pPr indent="-368300" lvl="0" marL="457200" rtl="0" algn="l">
              <a:lnSpc>
                <a:spcPct val="115000"/>
              </a:lnSpc>
              <a:spcBef>
                <a:spcPts val="0"/>
              </a:spcBef>
              <a:spcAft>
                <a:spcPts val="0"/>
              </a:spcAft>
              <a:buClr>
                <a:srgbClr val="333333"/>
              </a:buClr>
              <a:buSzPts val="2200"/>
              <a:buFont typeface="Montserrat"/>
              <a:buChar char="●"/>
            </a:pPr>
            <a:r>
              <a:rPr lang="en-GB" sz="1800">
                <a:solidFill>
                  <a:schemeClr val="dk1"/>
                </a:solidFill>
                <a:latin typeface="Montserrat"/>
                <a:ea typeface="Montserrat"/>
                <a:cs typeface="Montserrat"/>
                <a:sym typeface="Montserrat"/>
              </a:rPr>
              <a:t>Helps people who are digitally excluded, makes electricals more affordable </a:t>
            </a:r>
            <a:endParaRPr sz="1800">
              <a:solidFill>
                <a:schemeClr val="dk1"/>
              </a:solidFill>
              <a:latin typeface="Montserrat"/>
              <a:ea typeface="Montserrat"/>
              <a:cs typeface="Montserrat"/>
              <a:sym typeface="Montserrat"/>
            </a:endParaRPr>
          </a:p>
          <a:p>
            <a:pPr indent="0" lvl="0" marL="0" rtl="0" algn="l">
              <a:lnSpc>
                <a:spcPct val="115000"/>
              </a:lnSpc>
              <a:spcBef>
                <a:spcPts val="1200"/>
              </a:spcBef>
              <a:spcAft>
                <a:spcPts val="0"/>
              </a:spcAft>
              <a:buNone/>
            </a:pPr>
            <a:r>
              <a:t/>
            </a:r>
            <a:endParaRPr sz="1800">
              <a:solidFill>
                <a:schemeClr val="dk1"/>
              </a:solidFill>
              <a:latin typeface="Montserrat"/>
              <a:ea typeface="Montserrat"/>
              <a:cs typeface="Montserrat"/>
              <a:sym typeface="Montserrat"/>
            </a:endParaRPr>
          </a:p>
          <a:p>
            <a:pPr indent="-342900" lvl="0" marL="457200" rtl="0" algn="l">
              <a:lnSpc>
                <a:spcPct val="115000"/>
              </a:lnSpc>
              <a:spcBef>
                <a:spcPts val="1200"/>
              </a:spcBef>
              <a:spcAft>
                <a:spcPts val="0"/>
              </a:spcAft>
              <a:buClr>
                <a:schemeClr val="dk1"/>
              </a:buClr>
              <a:buSzPts val="1800"/>
              <a:buFont typeface="Montserrat"/>
              <a:buChar char="●"/>
            </a:pPr>
            <a:r>
              <a:rPr lang="en-GB" sz="1800">
                <a:solidFill>
                  <a:schemeClr val="dk1"/>
                </a:solidFill>
                <a:latin typeface="Montserrat"/>
                <a:ea typeface="Montserrat"/>
                <a:cs typeface="Montserrat"/>
                <a:sym typeface="Montserrat"/>
              </a:rPr>
              <a:t>Decluttering builds sustainable  behaviour and sharing and repairing electricals fosters stronger </a:t>
            </a:r>
            <a:r>
              <a:rPr lang="en-GB" sz="1800">
                <a:solidFill>
                  <a:schemeClr val="dk1"/>
                </a:solidFill>
                <a:latin typeface="Montserrat"/>
                <a:ea typeface="Montserrat"/>
                <a:cs typeface="Montserrat"/>
                <a:sym typeface="Montserrat"/>
              </a:rPr>
              <a:t>community</a:t>
            </a:r>
            <a:r>
              <a:rPr lang="en-GB" sz="1800">
                <a:solidFill>
                  <a:schemeClr val="dk1"/>
                </a:solidFill>
                <a:latin typeface="Montserrat"/>
                <a:ea typeface="Montserrat"/>
                <a:cs typeface="Montserrat"/>
                <a:sym typeface="Montserrat"/>
              </a:rPr>
              <a:t> ties</a:t>
            </a:r>
            <a:endParaRPr sz="1800">
              <a:solidFill>
                <a:schemeClr val="dk1"/>
              </a:solidFill>
              <a:latin typeface="Montserrat"/>
              <a:ea typeface="Montserrat"/>
              <a:cs typeface="Montserrat"/>
              <a:sym typeface="Montserrat"/>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6" name="Shape 126"/>
        <p:cNvGrpSpPr/>
        <p:nvPr/>
      </p:nvGrpSpPr>
      <p:grpSpPr>
        <a:xfrm>
          <a:off x="0" y="0"/>
          <a:ext cx="0" cy="0"/>
          <a:chOff x="0" y="0"/>
          <a:chExt cx="0" cy="0"/>
        </a:xfrm>
      </p:grpSpPr>
      <p:pic>
        <p:nvPicPr>
          <p:cNvPr id="127" name="Google Shape;127;p25" title="Humans of Wales.png"/>
          <p:cNvPicPr preferRelativeResize="0"/>
          <p:nvPr/>
        </p:nvPicPr>
        <p:blipFill rotWithShape="1">
          <a:blip r:embed="rId3">
            <a:alphaModFix/>
          </a:blip>
          <a:srcRect b="0" l="0" r="0" t="0"/>
          <a:stretch/>
        </p:blipFill>
        <p:spPr>
          <a:xfrm>
            <a:off x="0" y="0"/>
            <a:ext cx="9144000" cy="5143505"/>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0" name="Shape 270"/>
        <p:cNvGrpSpPr/>
        <p:nvPr/>
      </p:nvGrpSpPr>
      <p:grpSpPr>
        <a:xfrm>
          <a:off x="0" y="0"/>
          <a:ext cx="0" cy="0"/>
          <a:chOff x="0" y="0"/>
          <a:chExt cx="0" cy="0"/>
        </a:xfrm>
      </p:grpSpPr>
      <p:pic>
        <p:nvPicPr>
          <p:cNvPr descr="A canyon with a mountain in the background&#10;&#10;Description automatically generated" id="271" name="Google Shape;271;p43"/>
          <p:cNvPicPr preferRelativeResize="0"/>
          <p:nvPr/>
        </p:nvPicPr>
        <p:blipFill rotWithShape="1">
          <a:blip r:embed="rId3">
            <a:alphaModFix/>
          </a:blip>
          <a:srcRect b="2669" l="27904" r="2018" t="1296"/>
          <a:stretch/>
        </p:blipFill>
        <p:spPr>
          <a:xfrm>
            <a:off x="4619650" y="1899293"/>
            <a:ext cx="4524351" cy="3244207"/>
          </a:xfrm>
          <a:prstGeom prst="rect">
            <a:avLst/>
          </a:prstGeom>
          <a:noFill/>
          <a:ln>
            <a:noFill/>
          </a:ln>
        </p:spPr>
      </p:pic>
      <p:sp>
        <p:nvSpPr>
          <p:cNvPr id="272" name="Google Shape;272;p43"/>
          <p:cNvSpPr/>
          <p:nvPr/>
        </p:nvSpPr>
        <p:spPr>
          <a:xfrm>
            <a:off x="300250" y="222675"/>
            <a:ext cx="4898400" cy="797400"/>
          </a:xfrm>
          <a:prstGeom prst="rect">
            <a:avLst/>
          </a:prstGeom>
          <a:solidFill>
            <a:schemeClr val="lt1">
              <a:alpha val="69800"/>
            </a:schemeClr>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GB" sz="2500">
                <a:solidFill>
                  <a:srgbClr val="DB0080"/>
                </a:solidFill>
                <a:latin typeface="Montserrat"/>
                <a:ea typeface="Montserrat"/>
                <a:cs typeface="Montserrat"/>
                <a:sym typeface="Montserrat"/>
              </a:rPr>
              <a:t>For the planet </a:t>
            </a:r>
            <a:r>
              <a:rPr b="1" lang="en-GB" sz="3600">
                <a:solidFill>
                  <a:srgbClr val="DB0080"/>
                </a:solidFill>
                <a:latin typeface="Montserrat"/>
                <a:ea typeface="Montserrat"/>
                <a:cs typeface="Montserrat"/>
                <a:sym typeface="Montserrat"/>
              </a:rPr>
              <a:t> </a:t>
            </a:r>
            <a:endParaRPr b="1" sz="3600">
              <a:solidFill>
                <a:srgbClr val="DB0080"/>
              </a:solidFill>
              <a:latin typeface="Montserrat"/>
              <a:ea typeface="Montserrat"/>
              <a:cs typeface="Montserrat"/>
              <a:sym typeface="Montserrat"/>
            </a:endParaRPr>
          </a:p>
          <a:p>
            <a:pPr indent="0" lvl="0" marL="0" rtl="0" algn="ctr">
              <a:lnSpc>
                <a:spcPct val="115000"/>
              </a:lnSpc>
              <a:spcBef>
                <a:spcPts val="0"/>
              </a:spcBef>
              <a:spcAft>
                <a:spcPts val="0"/>
              </a:spcAft>
              <a:buNone/>
            </a:pPr>
            <a:r>
              <a:t/>
            </a:r>
            <a:endParaRPr b="1">
              <a:solidFill>
                <a:srgbClr val="DB0080"/>
              </a:solidFill>
              <a:latin typeface="Montserrat"/>
              <a:ea typeface="Montserrat"/>
              <a:cs typeface="Montserrat"/>
              <a:sym typeface="Montserrat"/>
            </a:endParaRPr>
          </a:p>
          <a:p>
            <a:pPr indent="0" lvl="0" marL="0" rtl="0" algn="ctr">
              <a:spcBef>
                <a:spcPts val="0"/>
              </a:spcBef>
              <a:spcAft>
                <a:spcPts val="0"/>
              </a:spcAft>
              <a:buNone/>
            </a:pPr>
            <a:r>
              <a:t/>
            </a:r>
            <a:endParaRPr b="1" sz="3600">
              <a:solidFill>
                <a:srgbClr val="DB0080"/>
              </a:solidFill>
              <a:latin typeface="Montserrat"/>
              <a:ea typeface="Montserrat"/>
              <a:cs typeface="Montserrat"/>
              <a:sym typeface="Montserrat"/>
            </a:endParaRPr>
          </a:p>
          <a:p>
            <a:pPr indent="0" lvl="0" marL="0" rtl="0" algn="l">
              <a:lnSpc>
                <a:spcPct val="115000"/>
              </a:lnSpc>
              <a:spcBef>
                <a:spcPts val="0"/>
              </a:spcBef>
              <a:spcAft>
                <a:spcPts val="0"/>
              </a:spcAft>
              <a:buNone/>
            </a:pPr>
            <a:r>
              <a:t/>
            </a:r>
            <a:endParaRPr b="1" sz="3600">
              <a:solidFill>
                <a:srgbClr val="DB0080"/>
              </a:solidFill>
              <a:latin typeface="Montserrat"/>
              <a:ea typeface="Montserrat"/>
              <a:cs typeface="Montserrat"/>
              <a:sym typeface="Montserrat"/>
            </a:endParaRPr>
          </a:p>
        </p:txBody>
      </p:sp>
      <p:pic>
        <p:nvPicPr>
          <p:cNvPr id="273" name="Google Shape;273;p43" title="MaterialFocus—1072x780-wind power.jpeg"/>
          <p:cNvPicPr preferRelativeResize="0"/>
          <p:nvPr/>
        </p:nvPicPr>
        <p:blipFill rotWithShape="1">
          <a:blip r:embed="rId4">
            <a:alphaModFix/>
          </a:blip>
          <a:srcRect b="0" l="0" r="0" t="-19976"/>
          <a:stretch/>
        </p:blipFill>
        <p:spPr>
          <a:xfrm>
            <a:off x="4599700" y="-553775"/>
            <a:ext cx="4572000" cy="3326616"/>
          </a:xfrm>
          <a:prstGeom prst="rect">
            <a:avLst/>
          </a:prstGeom>
          <a:noFill/>
          <a:ln>
            <a:noFill/>
          </a:ln>
        </p:spPr>
      </p:pic>
      <p:sp>
        <p:nvSpPr>
          <p:cNvPr id="274" name="Google Shape;274;p43"/>
          <p:cNvSpPr txBox="1"/>
          <p:nvPr/>
        </p:nvSpPr>
        <p:spPr>
          <a:xfrm>
            <a:off x="300250" y="956700"/>
            <a:ext cx="4319400" cy="3389400"/>
          </a:xfrm>
          <a:prstGeom prst="rect">
            <a:avLst/>
          </a:prstGeom>
          <a:noFill/>
          <a:ln>
            <a:noFill/>
          </a:ln>
        </p:spPr>
        <p:txBody>
          <a:bodyPr anchorCtr="0" anchor="t" bIns="91425" lIns="91425" spcFirstLastPara="1" rIns="91425" wrap="square" tIns="91425">
            <a:spAutoFit/>
          </a:bodyPr>
          <a:lstStyle/>
          <a:p>
            <a:pPr indent="-368300" lvl="0" marL="457200" rtl="0" algn="l">
              <a:lnSpc>
                <a:spcPct val="115000"/>
              </a:lnSpc>
              <a:spcBef>
                <a:spcPts val="0"/>
              </a:spcBef>
              <a:spcAft>
                <a:spcPts val="0"/>
              </a:spcAft>
              <a:buClr>
                <a:srgbClr val="333333"/>
              </a:buClr>
              <a:buSzPts val="2200"/>
              <a:buFont typeface="Montserrat"/>
              <a:buChar char="●"/>
            </a:pPr>
            <a:r>
              <a:rPr lang="en-GB" sz="1800">
                <a:solidFill>
                  <a:schemeClr val="dk1"/>
                </a:solidFill>
                <a:latin typeface="Montserrat"/>
                <a:ea typeface="Montserrat"/>
                <a:cs typeface="Montserrat"/>
                <a:sym typeface="Montserrat"/>
              </a:rPr>
              <a:t>Recycled copper requires </a:t>
            </a:r>
            <a:r>
              <a:rPr b="1" lang="en-GB" sz="1800">
                <a:solidFill>
                  <a:schemeClr val="dk1"/>
                </a:solidFill>
                <a:latin typeface="Montserrat"/>
                <a:ea typeface="Montserrat"/>
                <a:cs typeface="Montserrat"/>
                <a:sym typeface="Montserrat"/>
              </a:rPr>
              <a:t>85% less energy </a:t>
            </a:r>
            <a:r>
              <a:rPr lang="en-GB" sz="1800">
                <a:solidFill>
                  <a:schemeClr val="dk1"/>
                </a:solidFill>
                <a:latin typeface="Montserrat"/>
                <a:ea typeface="Montserrat"/>
                <a:cs typeface="Montserrat"/>
                <a:sym typeface="Montserrat"/>
              </a:rPr>
              <a:t>than mining for new materials</a:t>
            </a:r>
            <a:endParaRPr sz="1800">
              <a:solidFill>
                <a:schemeClr val="dk1"/>
              </a:solidFill>
              <a:latin typeface="Montserrat"/>
              <a:ea typeface="Montserrat"/>
              <a:cs typeface="Montserrat"/>
              <a:sym typeface="Montserrat"/>
            </a:endParaRPr>
          </a:p>
          <a:p>
            <a:pPr indent="0" lvl="0" marL="0" rtl="0" algn="l">
              <a:lnSpc>
                <a:spcPct val="115000"/>
              </a:lnSpc>
              <a:spcBef>
                <a:spcPts val="1200"/>
              </a:spcBef>
              <a:spcAft>
                <a:spcPts val="0"/>
              </a:spcAft>
              <a:buNone/>
            </a:pPr>
            <a:r>
              <a:t/>
            </a:r>
            <a:endParaRPr sz="1800">
              <a:solidFill>
                <a:schemeClr val="dk1"/>
              </a:solidFill>
              <a:latin typeface="Montserrat"/>
              <a:ea typeface="Montserrat"/>
              <a:cs typeface="Montserrat"/>
              <a:sym typeface="Montserrat"/>
            </a:endParaRPr>
          </a:p>
          <a:p>
            <a:pPr indent="-342900" lvl="0" marL="457200" rtl="0" algn="l">
              <a:lnSpc>
                <a:spcPct val="115000"/>
              </a:lnSpc>
              <a:spcBef>
                <a:spcPts val="1200"/>
              </a:spcBef>
              <a:spcAft>
                <a:spcPts val="0"/>
              </a:spcAft>
              <a:buClr>
                <a:schemeClr val="dk1"/>
              </a:buClr>
              <a:buSzPts val="1800"/>
              <a:buFont typeface="Montserrat"/>
              <a:buChar char="●"/>
            </a:pPr>
            <a:r>
              <a:rPr lang="en-GB" sz="1800">
                <a:solidFill>
                  <a:schemeClr val="dk1"/>
                </a:solidFill>
                <a:latin typeface="Montserrat"/>
                <a:ea typeface="Montserrat"/>
                <a:cs typeface="Montserrat"/>
                <a:sym typeface="Montserrat"/>
              </a:rPr>
              <a:t>I</a:t>
            </a:r>
            <a:r>
              <a:rPr lang="en-GB" sz="1800">
                <a:solidFill>
                  <a:schemeClr val="dk1"/>
                </a:solidFill>
                <a:latin typeface="Montserrat"/>
                <a:ea typeface="Montserrat"/>
                <a:cs typeface="Montserrat"/>
                <a:sym typeface="Montserrat"/>
              </a:rPr>
              <a:t>f all the binned electricals were recycled instead, we could save as much carbon emissions as taking </a:t>
            </a:r>
            <a:r>
              <a:rPr b="1" lang="en-GB" sz="1800">
                <a:solidFill>
                  <a:schemeClr val="dk1"/>
                </a:solidFill>
                <a:latin typeface="Montserrat"/>
                <a:ea typeface="Montserrat"/>
                <a:cs typeface="Montserrat"/>
                <a:sym typeface="Montserrat"/>
              </a:rPr>
              <a:t>3.8 million cars off the road </a:t>
            </a:r>
            <a:r>
              <a:rPr lang="en-GB" sz="1800">
                <a:solidFill>
                  <a:schemeClr val="dk1"/>
                </a:solidFill>
                <a:latin typeface="Montserrat"/>
                <a:ea typeface="Montserrat"/>
                <a:cs typeface="Montserrat"/>
                <a:sym typeface="Montserrat"/>
              </a:rPr>
              <a:t>every year</a:t>
            </a:r>
            <a:endParaRPr sz="1800">
              <a:solidFill>
                <a:schemeClr val="dk1"/>
              </a:solidFill>
              <a:latin typeface="Montserrat"/>
              <a:ea typeface="Montserrat"/>
              <a:cs typeface="Montserrat"/>
              <a:sym typeface="Montserrat"/>
            </a:endParaRPr>
          </a:p>
        </p:txBody>
      </p:sp>
      <p:sp>
        <p:nvSpPr>
          <p:cNvPr id="275" name="Google Shape;275;p43"/>
          <p:cNvSpPr txBox="1"/>
          <p:nvPr/>
        </p:nvSpPr>
        <p:spPr>
          <a:xfrm>
            <a:off x="513200" y="4346100"/>
            <a:ext cx="3935100" cy="3078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i="1" lang="en-GB" sz="800">
                <a:solidFill>
                  <a:srgbClr val="222222"/>
                </a:solidFill>
                <a:latin typeface="Montserrat"/>
                <a:ea typeface="Montserrat"/>
                <a:cs typeface="Montserrat"/>
                <a:sym typeface="Montserrat"/>
              </a:rPr>
              <a:t>Source:</a:t>
            </a:r>
            <a:r>
              <a:rPr i="1" lang="en-GB" sz="800" u="sng">
                <a:solidFill>
                  <a:schemeClr val="hlink"/>
                </a:solidFill>
                <a:latin typeface="Montserrat"/>
                <a:ea typeface="Montserrat"/>
                <a:cs typeface="Montserrat"/>
                <a:sym typeface="Montserrat"/>
                <a:hlinkClick r:id="rId5"/>
              </a:rPr>
              <a:t> I</a:t>
            </a:r>
            <a:r>
              <a:rPr i="1" lang="en-GB" sz="800" u="sng">
                <a:solidFill>
                  <a:srgbClr val="333333"/>
                </a:solidFill>
                <a:latin typeface="Montserrat"/>
                <a:ea typeface="Montserrat"/>
                <a:cs typeface="Montserrat"/>
                <a:sym typeface="Montserrat"/>
                <a:hlinkClick r:id="rId6">
                  <a:extLst>
                    <a:ext uri="{A12FA001-AC4F-418D-AE19-62706E023703}">
                      <ahyp:hlinkClr val="tx"/>
                    </a:ext>
                  </a:extLst>
                </a:hlinkClick>
              </a:rPr>
              <a:t>nternational Copper </a:t>
            </a:r>
            <a:r>
              <a:rPr i="1" lang="en-GB" sz="800" u="sng">
                <a:solidFill>
                  <a:srgbClr val="333333"/>
                </a:solidFill>
                <a:latin typeface="Montserrat"/>
                <a:ea typeface="Montserrat"/>
                <a:cs typeface="Montserrat"/>
                <a:sym typeface="Montserrat"/>
                <a:hlinkClick r:id="rId7">
                  <a:extLst>
                    <a:ext uri="{A12FA001-AC4F-418D-AE19-62706E023703}">
                      <ahyp:hlinkClr val="tx"/>
                    </a:ext>
                  </a:extLst>
                </a:hlinkClick>
              </a:rPr>
              <a:t>Association</a:t>
            </a:r>
            <a:r>
              <a:rPr i="1" lang="en-GB" sz="800">
                <a:solidFill>
                  <a:srgbClr val="333333"/>
                </a:solidFill>
                <a:latin typeface="Montserrat"/>
                <a:ea typeface="Montserrat"/>
                <a:cs typeface="Montserrat"/>
                <a:sym typeface="Montserrat"/>
              </a:rPr>
              <a:t>, </a:t>
            </a:r>
            <a:r>
              <a:rPr i="1" lang="en-GB" sz="800" u="sng">
                <a:solidFill>
                  <a:srgbClr val="333333"/>
                </a:solidFill>
                <a:latin typeface="Montserrat"/>
                <a:ea typeface="Montserrat"/>
                <a:cs typeface="Montserrat"/>
                <a:sym typeface="Montserrat"/>
                <a:hlinkClick r:id="rId8">
                  <a:extLst>
                    <a:ext uri="{A12FA001-AC4F-418D-AE19-62706E023703}">
                      <ahyp:hlinkClr val="tx"/>
                    </a:ext>
                  </a:extLst>
                </a:hlinkClick>
              </a:rPr>
              <a:t>Material Focus</a:t>
            </a:r>
            <a:endParaRPr i="1" sz="800">
              <a:solidFill>
                <a:srgbClr val="333333"/>
              </a:solidFill>
              <a:highlight>
                <a:schemeClr val="lt1"/>
              </a:highlight>
              <a:latin typeface="Montserrat"/>
              <a:ea typeface="Montserrat"/>
              <a:cs typeface="Montserrat"/>
              <a:sym typeface="Montserrat"/>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9" name="Shape 279"/>
        <p:cNvGrpSpPr/>
        <p:nvPr/>
      </p:nvGrpSpPr>
      <p:grpSpPr>
        <a:xfrm>
          <a:off x="0" y="0"/>
          <a:ext cx="0" cy="0"/>
          <a:chOff x="0" y="0"/>
          <a:chExt cx="0" cy="0"/>
        </a:xfrm>
      </p:grpSpPr>
      <p:sp>
        <p:nvSpPr>
          <p:cNvPr id="280" name="Google Shape;280;p44"/>
          <p:cNvSpPr txBox="1"/>
          <p:nvPr>
            <p:ph idx="1" type="subTitle"/>
          </p:nvPr>
        </p:nvSpPr>
        <p:spPr>
          <a:xfrm>
            <a:off x="171225" y="4875750"/>
            <a:ext cx="8985900" cy="85500"/>
          </a:xfrm>
          <a:prstGeom prst="rect">
            <a:avLst/>
          </a:prstGeom>
        </p:spPr>
        <p:txBody>
          <a:bodyPr anchorCtr="0" anchor="t" bIns="0" lIns="0" spcFirstLastPara="1" rIns="0" wrap="square" tIns="0">
            <a:normAutofit fontScale="92500"/>
          </a:bodyPr>
          <a:lstStyle/>
          <a:p>
            <a:pPr indent="0" lvl="0" marL="0" rtl="0" algn="l">
              <a:spcBef>
                <a:spcPts val="0"/>
              </a:spcBef>
              <a:spcAft>
                <a:spcPts val="1200"/>
              </a:spcAft>
              <a:buNone/>
            </a:pPr>
            <a:r>
              <a:t/>
            </a:r>
            <a:endParaRPr/>
          </a:p>
        </p:txBody>
      </p:sp>
      <p:pic>
        <p:nvPicPr>
          <p:cNvPr id="281" name="Google Shape;281;p44"/>
          <p:cNvPicPr preferRelativeResize="0"/>
          <p:nvPr/>
        </p:nvPicPr>
        <p:blipFill rotWithShape="1">
          <a:blip r:embed="rId3">
            <a:alphaModFix/>
          </a:blip>
          <a:srcRect b="0" l="0" r="49857" t="0"/>
          <a:stretch/>
        </p:blipFill>
        <p:spPr>
          <a:xfrm>
            <a:off x="-12" y="6463"/>
            <a:ext cx="4585126" cy="5130575"/>
          </a:xfrm>
          <a:prstGeom prst="rect">
            <a:avLst/>
          </a:prstGeom>
          <a:noFill/>
          <a:ln>
            <a:noFill/>
          </a:ln>
        </p:spPr>
      </p:pic>
      <p:sp>
        <p:nvSpPr>
          <p:cNvPr id="282" name="Google Shape;282;p44"/>
          <p:cNvSpPr/>
          <p:nvPr/>
        </p:nvSpPr>
        <p:spPr>
          <a:xfrm>
            <a:off x="4824625" y="212575"/>
            <a:ext cx="4190100" cy="797400"/>
          </a:xfrm>
          <a:prstGeom prst="rect">
            <a:avLst/>
          </a:prstGeom>
          <a:solidFill>
            <a:schemeClr val="lt1">
              <a:alpha val="69800"/>
            </a:schemeClr>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GB" sz="2500">
                <a:solidFill>
                  <a:srgbClr val="DB0080"/>
                </a:solidFill>
                <a:latin typeface="Montserrat"/>
                <a:ea typeface="Montserrat"/>
                <a:cs typeface="Montserrat"/>
                <a:sym typeface="Montserrat"/>
              </a:rPr>
              <a:t>For the economy</a:t>
            </a:r>
            <a:r>
              <a:rPr b="1" lang="en-GB" sz="3600">
                <a:solidFill>
                  <a:srgbClr val="DB0080"/>
                </a:solidFill>
                <a:latin typeface="Montserrat"/>
                <a:ea typeface="Montserrat"/>
                <a:cs typeface="Montserrat"/>
                <a:sym typeface="Montserrat"/>
              </a:rPr>
              <a:t> </a:t>
            </a:r>
            <a:endParaRPr b="1" sz="3600">
              <a:solidFill>
                <a:srgbClr val="DB0080"/>
              </a:solidFill>
              <a:latin typeface="Montserrat"/>
              <a:ea typeface="Montserrat"/>
              <a:cs typeface="Montserrat"/>
              <a:sym typeface="Montserrat"/>
            </a:endParaRPr>
          </a:p>
          <a:p>
            <a:pPr indent="0" lvl="0" marL="0" rtl="0" algn="ctr">
              <a:lnSpc>
                <a:spcPct val="115000"/>
              </a:lnSpc>
              <a:spcBef>
                <a:spcPts val="0"/>
              </a:spcBef>
              <a:spcAft>
                <a:spcPts val="0"/>
              </a:spcAft>
              <a:buNone/>
            </a:pPr>
            <a:r>
              <a:t/>
            </a:r>
            <a:endParaRPr b="1">
              <a:solidFill>
                <a:srgbClr val="DB0080"/>
              </a:solidFill>
              <a:latin typeface="Montserrat"/>
              <a:ea typeface="Montserrat"/>
              <a:cs typeface="Montserrat"/>
              <a:sym typeface="Montserrat"/>
            </a:endParaRPr>
          </a:p>
          <a:p>
            <a:pPr indent="0" lvl="0" marL="0" rtl="0" algn="ctr">
              <a:spcBef>
                <a:spcPts val="0"/>
              </a:spcBef>
              <a:spcAft>
                <a:spcPts val="0"/>
              </a:spcAft>
              <a:buNone/>
            </a:pPr>
            <a:r>
              <a:t/>
            </a:r>
            <a:endParaRPr b="1" sz="3600">
              <a:solidFill>
                <a:srgbClr val="DB0080"/>
              </a:solidFill>
              <a:latin typeface="Montserrat"/>
              <a:ea typeface="Montserrat"/>
              <a:cs typeface="Montserrat"/>
              <a:sym typeface="Montserrat"/>
            </a:endParaRPr>
          </a:p>
          <a:p>
            <a:pPr indent="0" lvl="0" marL="0" rtl="0" algn="l">
              <a:lnSpc>
                <a:spcPct val="115000"/>
              </a:lnSpc>
              <a:spcBef>
                <a:spcPts val="0"/>
              </a:spcBef>
              <a:spcAft>
                <a:spcPts val="0"/>
              </a:spcAft>
              <a:buNone/>
            </a:pPr>
            <a:r>
              <a:t/>
            </a:r>
            <a:endParaRPr b="1" sz="3600">
              <a:solidFill>
                <a:srgbClr val="DB0080"/>
              </a:solidFill>
              <a:latin typeface="Montserrat"/>
              <a:ea typeface="Montserrat"/>
              <a:cs typeface="Montserrat"/>
              <a:sym typeface="Montserrat"/>
            </a:endParaRPr>
          </a:p>
        </p:txBody>
      </p:sp>
      <p:sp>
        <p:nvSpPr>
          <p:cNvPr id="283" name="Google Shape;283;p44"/>
          <p:cNvSpPr txBox="1"/>
          <p:nvPr/>
        </p:nvSpPr>
        <p:spPr>
          <a:xfrm>
            <a:off x="4759975" y="1112575"/>
            <a:ext cx="4319400" cy="3153900"/>
          </a:xfrm>
          <a:prstGeom prst="rect">
            <a:avLst/>
          </a:prstGeom>
          <a:noFill/>
          <a:ln>
            <a:noFill/>
          </a:ln>
        </p:spPr>
        <p:txBody>
          <a:bodyPr anchorCtr="0" anchor="t" bIns="91425" lIns="91425" spcFirstLastPara="1" rIns="91425" wrap="square" tIns="91425">
            <a:spAutoFit/>
          </a:bodyPr>
          <a:lstStyle/>
          <a:p>
            <a:pPr indent="-342900" lvl="0" marL="457200" rtl="0" algn="l">
              <a:lnSpc>
                <a:spcPct val="115000"/>
              </a:lnSpc>
              <a:spcBef>
                <a:spcPts val="0"/>
              </a:spcBef>
              <a:spcAft>
                <a:spcPts val="0"/>
              </a:spcAft>
              <a:buClr>
                <a:schemeClr val="dk1"/>
              </a:buClr>
              <a:buSzPts val="1800"/>
              <a:buFont typeface="Montserrat"/>
              <a:buChar char="●"/>
            </a:pPr>
            <a:r>
              <a:rPr lang="en-GB" sz="1800">
                <a:solidFill>
                  <a:schemeClr val="dk1"/>
                </a:solidFill>
                <a:latin typeface="Montserrat"/>
                <a:ea typeface="Montserrat"/>
                <a:cs typeface="Montserrat"/>
                <a:sym typeface="Montserrat"/>
              </a:rPr>
              <a:t>Keeps valuable materials in use and drives investment in a circular economy</a:t>
            </a:r>
            <a:endParaRPr sz="1800">
              <a:solidFill>
                <a:schemeClr val="dk1"/>
              </a:solidFill>
              <a:latin typeface="Montserrat"/>
              <a:ea typeface="Montserrat"/>
              <a:cs typeface="Montserrat"/>
              <a:sym typeface="Montserrat"/>
            </a:endParaRPr>
          </a:p>
          <a:p>
            <a:pPr indent="0" lvl="0" marL="0" rtl="0" algn="l">
              <a:lnSpc>
                <a:spcPct val="115000"/>
              </a:lnSpc>
              <a:spcBef>
                <a:spcPts val="1200"/>
              </a:spcBef>
              <a:spcAft>
                <a:spcPts val="0"/>
              </a:spcAft>
              <a:buNone/>
            </a:pPr>
            <a:r>
              <a:t/>
            </a:r>
            <a:endParaRPr sz="1800">
              <a:solidFill>
                <a:schemeClr val="dk1"/>
              </a:solidFill>
              <a:latin typeface="Montserrat"/>
              <a:ea typeface="Montserrat"/>
              <a:cs typeface="Montserrat"/>
              <a:sym typeface="Montserrat"/>
            </a:endParaRPr>
          </a:p>
          <a:p>
            <a:pPr indent="-342900" lvl="0" marL="457200" rtl="0" algn="l">
              <a:lnSpc>
                <a:spcPct val="115000"/>
              </a:lnSpc>
              <a:spcBef>
                <a:spcPts val="1200"/>
              </a:spcBef>
              <a:spcAft>
                <a:spcPts val="0"/>
              </a:spcAft>
              <a:buClr>
                <a:schemeClr val="dk1"/>
              </a:buClr>
              <a:buSzPts val="1800"/>
              <a:buFont typeface="Montserrat"/>
              <a:buChar char="●"/>
            </a:pPr>
            <a:r>
              <a:rPr lang="en-GB" sz="1800">
                <a:solidFill>
                  <a:schemeClr val="dk1"/>
                </a:solidFill>
                <a:latin typeface="Montserrat"/>
                <a:ea typeface="Montserrat"/>
                <a:cs typeface="Montserrat"/>
                <a:sym typeface="Montserrat"/>
              </a:rPr>
              <a:t>Creates jobs, builds green skills, and cuts waste management costs</a:t>
            </a:r>
            <a:endParaRPr sz="1800">
              <a:solidFill>
                <a:schemeClr val="dk1"/>
              </a:solidFill>
              <a:latin typeface="Montserrat"/>
              <a:ea typeface="Montserrat"/>
              <a:cs typeface="Montserrat"/>
              <a:sym typeface="Montserrat"/>
            </a:endParaRPr>
          </a:p>
          <a:p>
            <a:pPr indent="0" lvl="0" marL="0" rtl="0" algn="l">
              <a:lnSpc>
                <a:spcPct val="115000"/>
              </a:lnSpc>
              <a:spcBef>
                <a:spcPts val="1200"/>
              </a:spcBef>
              <a:spcAft>
                <a:spcPts val="1200"/>
              </a:spcAft>
              <a:buNone/>
            </a:pPr>
            <a:r>
              <a:t/>
            </a:r>
            <a:endParaRPr sz="1800">
              <a:solidFill>
                <a:schemeClr val="dk1"/>
              </a:solidFill>
              <a:latin typeface="Montserrat"/>
              <a:ea typeface="Montserrat"/>
              <a:cs typeface="Montserrat"/>
              <a:sym typeface="Montserrat"/>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B0080"/>
        </a:solidFill>
      </p:bgPr>
    </p:bg>
    <p:spTree>
      <p:nvGrpSpPr>
        <p:cNvPr id="287" name="Shape 287"/>
        <p:cNvGrpSpPr/>
        <p:nvPr/>
      </p:nvGrpSpPr>
      <p:grpSpPr>
        <a:xfrm>
          <a:off x="0" y="0"/>
          <a:ext cx="0" cy="0"/>
          <a:chOff x="0" y="0"/>
          <a:chExt cx="0" cy="0"/>
        </a:xfrm>
      </p:grpSpPr>
      <p:sp>
        <p:nvSpPr>
          <p:cNvPr id="288" name="Google Shape;288;p45"/>
          <p:cNvSpPr txBox="1"/>
          <p:nvPr>
            <p:ph type="title"/>
          </p:nvPr>
        </p:nvSpPr>
        <p:spPr>
          <a:xfrm>
            <a:off x="9850" y="2146950"/>
            <a:ext cx="9144000" cy="6453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b="1" lang="en-GB">
                <a:latin typeface="Montserrat"/>
                <a:ea typeface="Montserrat"/>
                <a:cs typeface="Montserrat"/>
                <a:sym typeface="Montserrat"/>
              </a:rPr>
              <a:t>Your chance to </a:t>
            </a:r>
            <a:r>
              <a:rPr b="1" lang="en-GB">
                <a:latin typeface="Montserrat"/>
                <a:ea typeface="Montserrat"/>
                <a:cs typeface="Montserrat"/>
                <a:sym typeface="Montserrat"/>
              </a:rPr>
              <a:t>invo</a:t>
            </a:r>
            <a:r>
              <a:rPr b="1" lang="en-GB">
                <a:latin typeface="Montserrat"/>
                <a:ea typeface="Montserrat"/>
                <a:cs typeface="Montserrat"/>
                <a:sym typeface="Montserrat"/>
              </a:rPr>
              <a:t>lve</a:t>
            </a:r>
            <a:r>
              <a:rPr b="1" lang="en-GB">
                <a:latin typeface="Montserrat"/>
                <a:ea typeface="Montserrat"/>
                <a:cs typeface="Montserrat"/>
                <a:sym typeface="Montserrat"/>
              </a:rPr>
              <a:t>d?</a:t>
            </a:r>
            <a:endParaRPr sz="2500"/>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2" name="Shape 292"/>
        <p:cNvGrpSpPr/>
        <p:nvPr/>
      </p:nvGrpSpPr>
      <p:grpSpPr>
        <a:xfrm>
          <a:off x="0" y="0"/>
          <a:ext cx="0" cy="0"/>
          <a:chOff x="0" y="0"/>
          <a:chExt cx="0" cy="0"/>
        </a:xfrm>
      </p:grpSpPr>
      <p:sp>
        <p:nvSpPr>
          <p:cNvPr id="293" name="Google Shape;293;p46"/>
          <p:cNvSpPr txBox="1"/>
          <p:nvPr>
            <p:ph type="title"/>
          </p:nvPr>
        </p:nvSpPr>
        <p:spPr>
          <a:xfrm>
            <a:off x="301525" y="316325"/>
            <a:ext cx="8460900" cy="4488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GB">
                <a:solidFill>
                  <a:srgbClr val="DB0080"/>
                </a:solidFill>
                <a:latin typeface="Montserrat"/>
                <a:ea typeface="Montserrat"/>
                <a:cs typeface="Montserrat"/>
                <a:sym typeface="Montserrat"/>
              </a:rPr>
              <a:t>Collect, reuse and rec</a:t>
            </a:r>
            <a:r>
              <a:rPr b="1" lang="en-GB">
                <a:solidFill>
                  <a:srgbClr val="DB0080"/>
                </a:solidFill>
                <a:latin typeface="Montserrat"/>
                <a:ea typeface="Montserrat"/>
                <a:cs typeface="Montserrat"/>
                <a:sym typeface="Montserrat"/>
              </a:rPr>
              <a:t>yc</a:t>
            </a:r>
            <a:r>
              <a:rPr b="1" lang="en-GB">
                <a:solidFill>
                  <a:srgbClr val="DB0080"/>
                </a:solidFill>
                <a:latin typeface="Montserrat"/>
                <a:ea typeface="Montserrat"/>
                <a:cs typeface="Montserrat"/>
                <a:sym typeface="Montserrat"/>
              </a:rPr>
              <a:t>le</a:t>
            </a:r>
            <a:endParaRPr b="1">
              <a:solidFill>
                <a:srgbClr val="DB0080"/>
              </a:solidFill>
              <a:latin typeface="Montserrat"/>
              <a:ea typeface="Montserrat"/>
              <a:cs typeface="Montserrat"/>
              <a:sym typeface="Montserrat"/>
            </a:endParaRPr>
          </a:p>
        </p:txBody>
      </p:sp>
      <p:sp>
        <p:nvSpPr>
          <p:cNvPr id="294" name="Google Shape;294;p46"/>
          <p:cNvSpPr txBox="1"/>
          <p:nvPr>
            <p:ph idx="2" type="body"/>
          </p:nvPr>
        </p:nvSpPr>
        <p:spPr>
          <a:xfrm>
            <a:off x="301525" y="821425"/>
            <a:ext cx="5059500" cy="4322100"/>
          </a:xfrm>
          <a:prstGeom prst="rect">
            <a:avLst/>
          </a:prstGeom>
        </p:spPr>
        <p:txBody>
          <a:bodyPr anchorCtr="0" anchor="t" bIns="91425" lIns="91425" spcFirstLastPara="1" rIns="91425" wrap="square" tIns="91425">
            <a:noAutofit/>
          </a:bodyPr>
          <a:lstStyle/>
          <a:p>
            <a:pPr indent="-342900" lvl="0" marL="457200" rtl="0" algn="l">
              <a:lnSpc>
                <a:spcPct val="115000"/>
              </a:lnSpc>
              <a:spcBef>
                <a:spcPts val="0"/>
              </a:spcBef>
              <a:spcAft>
                <a:spcPts val="0"/>
              </a:spcAft>
              <a:buClr>
                <a:srgbClr val="333333"/>
              </a:buClr>
              <a:buSzPts val="1800"/>
              <a:buChar char="●"/>
            </a:pPr>
            <a:r>
              <a:rPr lang="en-GB">
                <a:solidFill>
                  <a:srgbClr val="333333"/>
                </a:solidFill>
              </a:rPr>
              <a:t> Anything with a plug, battery or cable can be </a:t>
            </a:r>
            <a:r>
              <a:rPr lang="en-GB">
                <a:solidFill>
                  <a:srgbClr val="333333"/>
                </a:solidFill>
              </a:rPr>
              <a:t>recycled</a:t>
            </a:r>
            <a:r>
              <a:rPr lang="en-GB">
                <a:solidFill>
                  <a:srgbClr val="333333"/>
                </a:solidFill>
              </a:rPr>
              <a:t> </a:t>
            </a:r>
            <a:endParaRPr>
              <a:solidFill>
                <a:srgbClr val="333333"/>
              </a:solidFill>
            </a:endParaRPr>
          </a:p>
          <a:p>
            <a:pPr indent="-342900" lvl="0" marL="457200" rtl="0" algn="l">
              <a:lnSpc>
                <a:spcPct val="115000"/>
              </a:lnSpc>
              <a:spcBef>
                <a:spcPts val="0"/>
              </a:spcBef>
              <a:spcAft>
                <a:spcPts val="0"/>
              </a:spcAft>
              <a:buClr>
                <a:srgbClr val="333333"/>
              </a:buClr>
              <a:buSzPts val="1800"/>
              <a:buChar char="●"/>
            </a:pPr>
            <a:r>
              <a:rPr lang="en-GB">
                <a:solidFill>
                  <a:srgbClr val="333333"/>
                </a:solidFill>
              </a:rPr>
              <a:t>It’s as easy as ABC </a:t>
            </a:r>
            <a:endParaRPr>
              <a:solidFill>
                <a:srgbClr val="333333"/>
              </a:solidFill>
            </a:endParaRPr>
          </a:p>
          <a:p>
            <a:pPr indent="-330200" lvl="1" marL="914400" rtl="0" algn="l">
              <a:lnSpc>
                <a:spcPct val="115000"/>
              </a:lnSpc>
              <a:spcBef>
                <a:spcPts val="0"/>
              </a:spcBef>
              <a:spcAft>
                <a:spcPts val="0"/>
              </a:spcAft>
              <a:buClr>
                <a:srgbClr val="333333"/>
              </a:buClr>
              <a:buSzPts val="1600"/>
              <a:buChar char="○"/>
            </a:pPr>
            <a:r>
              <a:rPr lang="en-GB" sz="1600">
                <a:solidFill>
                  <a:srgbClr val="333333"/>
                </a:solidFill>
              </a:rPr>
              <a:t>A - Ask yourself do I need this?</a:t>
            </a:r>
            <a:endParaRPr sz="1600">
              <a:solidFill>
                <a:srgbClr val="333333"/>
              </a:solidFill>
            </a:endParaRPr>
          </a:p>
          <a:p>
            <a:pPr indent="-330200" lvl="1" marL="914400" rtl="0" algn="l">
              <a:lnSpc>
                <a:spcPct val="115000"/>
              </a:lnSpc>
              <a:spcBef>
                <a:spcPts val="0"/>
              </a:spcBef>
              <a:spcAft>
                <a:spcPts val="0"/>
              </a:spcAft>
              <a:buClr>
                <a:srgbClr val="333333"/>
              </a:buClr>
              <a:buSzPts val="1600"/>
              <a:buChar char="○"/>
            </a:pPr>
            <a:r>
              <a:rPr lang="en-GB" sz="1600">
                <a:solidFill>
                  <a:srgbClr val="333333"/>
                </a:solidFill>
              </a:rPr>
              <a:t>B - Bag it up </a:t>
            </a:r>
            <a:br>
              <a:rPr lang="en-GB" sz="1600">
                <a:solidFill>
                  <a:srgbClr val="333333"/>
                </a:solidFill>
              </a:rPr>
            </a:br>
            <a:r>
              <a:rPr lang="en-GB" sz="1600">
                <a:solidFill>
                  <a:srgbClr val="333333"/>
                </a:solidFill>
              </a:rPr>
              <a:t>C - Check to find your local drop off point by searching </a:t>
            </a:r>
            <a:r>
              <a:rPr b="1" lang="en-GB" sz="1600">
                <a:solidFill>
                  <a:srgbClr val="DB0080"/>
                </a:solidFill>
                <a:uFill>
                  <a:noFill/>
                </a:uFill>
                <a:hlinkClick r:id="rId3">
                  <a:extLst>
                    <a:ext uri="{A12FA001-AC4F-418D-AE19-62706E023703}">
                      <ahyp:hlinkClr val="tx"/>
                    </a:ext>
                  </a:extLst>
                </a:hlinkClick>
              </a:rPr>
              <a:t>Recycle Your Electricals </a:t>
            </a:r>
            <a:endParaRPr b="1" sz="1600">
              <a:solidFill>
                <a:srgbClr val="DB0080"/>
              </a:solidFill>
            </a:endParaRPr>
          </a:p>
          <a:p>
            <a:pPr indent="-342900" lvl="0" marL="457200" rtl="0" algn="l">
              <a:lnSpc>
                <a:spcPct val="115000"/>
              </a:lnSpc>
              <a:spcBef>
                <a:spcPts val="0"/>
              </a:spcBef>
              <a:spcAft>
                <a:spcPts val="0"/>
              </a:spcAft>
              <a:buClr>
                <a:srgbClr val="333333"/>
              </a:buClr>
              <a:buSzPts val="1800"/>
              <a:buChar char="●"/>
            </a:pPr>
            <a:r>
              <a:rPr lang="en-GB">
                <a:solidFill>
                  <a:srgbClr val="333333"/>
                </a:solidFill>
              </a:rPr>
              <a:t>Once you’ve dropped them off - snap a photo and share your good work</a:t>
            </a:r>
            <a:endParaRPr>
              <a:solidFill>
                <a:srgbClr val="333333"/>
              </a:solidFill>
            </a:endParaRPr>
          </a:p>
        </p:txBody>
      </p:sp>
      <p:pic>
        <p:nvPicPr>
          <p:cNvPr id="295" name="Google Shape;295;p46"/>
          <p:cNvPicPr preferRelativeResize="0"/>
          <p:nvPr/>
        </p:nvPicPr>
        <p:blipFill rotWithShape="1">
          <a:blip r:embed="rId4">
            <a:alphaModFix/>
          </a:blip>
          <a:srcRect b="0" l="8189" r="0" t="0"/>
          <a:stretch/>
        </p:blipFill>
        <p:spPr>
          <a:xfrm>
            <a:off x="5694650" y="0"/>
            <a:ext cx="3513470" cy="2763349"/>
          </a:xfrm>
          <a:prstGeom prst="rect">
            <a:avLst/>
          </a:prstGeom>
          <a:noFill/>
          <a:ln>
            <a:noFill/>
          </a:ln>
        </p:spPr>
      </p:pic>
      <p:pic>
        <p:nvPicPr>
          <p:cNvPr id="296" name="Google Shape;296;p46"/>
          <p:cNvPicPr preferRelativeResize="0"/>
          <p:nvPr/>
        </p:nvPicPr>
        <p:blipFill rotWithShape="1">
          <a:blip r:embed="rId5">
            <a:alphaModFix/>
          </a:blip>
          <a:srcRect b="0" l="0" r="23931" t="0"/>
          <a:stretch/>
        </p:blipFill>
        <p:spPr>
          <a:xfrm>
            <a:off x="5694650" y="2763350"/>
            <a:ext cx="3513477" cy="2424399"/>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0" name="Shape 300"/>
        <p:cNvGrpSpPr/>
        <p:nvPr/>
      </p:nvGrpSpPr>
      <p:grpSpPr>
        <a:xfrm>
          <a:off x="0" y="0"/>
          <a:ext cx="0" cy="0"/>
          <a:chOff x="0" y="0"/>
          <a:chExt cx="0" cy="0"/>
        </a:xfrm>
      </p:grpSpPr>
      <p:sp>
        <p:nvSpPr>
          <p:cNvPr id="301" name="Google Shape;301;p47"/>
          <p:cNvSpPr txBox="1"/>
          <p:nvPr>
            <p:ph type="title"/>
          </p:nvPr>
        </p:nvSpPr>
        <p:spPr>
          <a:xfrm>
            <a:off x="4926425" y="95400"/>
            <a:ext cx="8171700" cy="4488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GB" sz="2750">
                <a:solidFill>
                  <a:srgbClr val="DB0080"/>
                </a:solidFill>
                <a:latin typeface="Montserrat"/>
                <a:ea typeface="Montserrat"/>
                <a:cs typeface="Montserrat"/>
                <a:sym typeface="Montserrat"/>
              </a:rPr>
              <a:t>Spread the message!</a:t>
            </a:r>
            <a:endParaRPr sz="2750"/>
          </a:p>
          <a:p>
            <a:pPr indent="0" lvl="0" marL="0" rtl="0" algn="l">
              <a:spcBef>
                <a:spcPts val="0"/>
              </a:spcBef>
              <a:spcAft>
                <a:spcPts val="0"/>
              </a:spcAft>
              <a:buNone/>
            </a:pPr>
            <a:r>
              <a:t/>
            </a:r>
            <a:endParaRPr/>
          </a:p>
        </p:txBody>
      </p:sp>
      <p:sp>
        <p:nvSpPr>
          <p:cNvPr id="302" name="Google Shape;302;p47"/>
          <p:cNvSpPr txBox="1"/>
          <p:nvPr>
            <p:ph idx="2" type="body"/>
          </p:nvPr>
        </p:nvSpPr>
        <p:spPr>
          <a:xfrm>
            <a:off x="4710150" y="845225"/>
            <a:ext cx="4155900" cy="26925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lang="en-GB"/>
              <a:t>Use your influence and share what you’ve achieved to encourage others to act</a:t>
            </a:r>
            <a:endParaRPr/>
          </a:p>
          <a:p>
            <a:pPr indent="0" lvl="0" marL="457200" rtl="0" algn="l">
              <a:spcBef>
                <a:spcPts val="1200"/>
              </a:spcBef>
              <a:spcAft>
                <a:spcPts val="0"/>
              </a:spcAft>
              <a:buNone/>
            </a:pPr>
            <a:r>
              <a:t/>
            </a:r>
            <a:endParaRPr/>
          </a:p>
          <a:p>
            <a:pPr indent="-342900" lvl="0" marL="457200" rtl="0" algn="l">
              <a:spcBef>
                <a:spcPts val="1200"/>
              </a:spcBef>
              <a:spcAft>
                <a:spcPts val="0"/>
              </a:spcAft>
              <a:buSzPts val="1800"/>
              <a:buChar char="●"/>
            </a:pPr>
            <a:r>
              <a:rPr lang="en-GB"/>
              <a:t>Share the message to your channels or in your community space </a:t>
            </a:r>
            <a:endParaRPr/>
          </a:p>
        </p:txBody>
      </p:sp>
      <p:pic>
        <p:nvPicPr>
          <p:cNvPr id="303" name="Google Shape;303;p47" title="Ready to use (4).png"/>
          <p:cNvPicPr preferRelativeResize="0"/>
          <p:nvPr/>
        </p:nvPicPr>
        <p:blipFill rotWithShape="1">
          <a:blip r:embed="rId3">
            <a:alphaModFix/>
          </a:blip>
          <a:srcRect b="1904" l="0" r="0" t="1895"/>
          <a:stretch/>
        </p:blipFill>
        <p:spPr>
          <a:xfrm>
            <a:off x="0" y="1"/>
            <a:ext cx="4322149" cy="5197601"/>
          </a:xfrm>
          <a:prstGeom prst="rect">
            <a:avLst/>
          </a:prstGeom>
          <a:noFill/>
          <a:ln>
            <a:noFill/>
          </a:ln>
        </p:spPr>
      </p:pic>
      <p:pic>
        <p:nvPicPr>
          <p:cNvPr id="304" name="Google Shape;304;p47"/>
          <p:cNvPicPr preferRelativeResize="0"/>
          <p:nvPr/>
        </p:nvPicPr>
        <p:blipFill>
          <a:blip r:embed="rId4">
            <a:alphaModFix/>
          </a:blip>
          <a:stretch>
            <a:fillRect/>
          </a:stretch>
        </p:blipFill>
        <p:spPr>
          <a:xfrm>
            <a:off x="4710150" y="3746700"/>
            <a:ext cx="1364775" cy="774000"/>
          </a:xfrm>
          <a:prstGeom prst="rect">
            <a:avLst/>
          </a:prstGeom>
          <a:noFill/>
          <a:ln>
            <a:noFill/>
          </a:ln>
        </p:spPr>
      </p:pic>
      <p:pic>
        <p:nvPicPr>
          <p:cNvPr id="305" name="Google Shape;305;p47"/>
          <p:cNvPicPr preferRelativeResize="0"/>
          <p:nvPr/>
        </p:nvPicPr>
        <p:blipFill>
          <a:blip r:embed="rId5">
            <a:alphaModFix/>
          </a:blip>
          <a:stretch>
            <a:fillRect/>
          </a:stretch>
        </p:blipFill>
        <p:spPr>
          <a:xfrm>
            <a:off x="5891550" y="3614138"/>
            <a:ext cx="1039100" cy="1039100"/>
          </a:xfrm>
          <a:prstGeom prst="rect">
            <a:avLst/>
          </a:prstGeom>
          <a:noFill/>
          <a:ln>
            <a:noFill/>
          </a:ln>
        </p:spPr>
      </p:pic>
      <p:pic>
        <p:nvPicPr>
          <p:cNvPr id="306" name="Google Shape;306;p47"/>
          <p:cNvPicPr preferRelativeResize="0"/>
          <p:nvPr/>
        </p:nvPicPr>
        <p:blipFill>
          <a:blip r:embed="rId6">
            <a:alphaModFix/>
          </a:blip>
          <a:stretch>
            <a:fillRect/>
          </a:stretch>
        </p:blipFill>
        <p:spPr>
          <a:xfrm>
            <a:off x="6861925" y="3537851"/>
            <a:ext cx="1191726" cy="1191698"/>
          </a:xfrm>
          <a:prstGeom prst="rect">
            <a:avLst/>
          </a:prstGeom>
          <a:noFill/>
          <a:ln>
            <a:noFill/>
          </a:ln>
        </p:spPr>
      </p:pic>
      <p:pic>
        <p:nvPicPr>
          <p:cNvPr id="307" name="Google Shape;307;p47"/>
          <p:cNvPicPr preferRelativeResize="0"/>
          <p:nvPr/>
        </p:nvPicPr>
        <p:blipFill>
          <a:blip r:embed="rId7">
            <a:alphaModFix/>
          </a:blip>
          <a:stretch>
            <a:fillRect/>
          </a:stretch>
        </p:blipFill>
        <p:spPr>
          <a:xfrm>
            <a:off x="8150825" y="3746700"/>
            <a:ext cx="774000" cy="774000"/>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1" name="Shape 311"/>
        <p:cNvGrpSpPr/>
        <p:nvPr/>
      </p:nvGrpSpPr>
      <p:grpSpPr>
        <a:xfrm>
          <a:off x="0" y="0"/>
          <a:ext cx="0" cy="0"/>
          <a:chOff x="0" y="0"/>
          <a:chExt cx="0" cy="0"/>
        </a:xfrm>
      </p:grpSpPr>
      <p:sp>
        <p:nvSpPr>
          <p:cNvPr id="312" name="Google Shape;312;p48"/>
          <p:cNvSpPr txBox="1"/>
          <p:nvPr>
            <p:ph type="title"/>
          </p:nvPr>
        </p:nvSpPr>
        <p:spPr>
          <a:xfrm>
            <a:off x="338675" y="316325"/>
            <a:ext cx="4318200" cy="9606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GB" sz="2750">
                <a:solidFill>
                  <a:srgbClr val="DB0080"/>
                </a:solidFill>
                <a:latin typeface="Montserrat"/>
                <a:ea typeface="Montserrat"/>
                <a:cs typeface="Montserrat"/>
                <a:sym typeface="Montserrat"/>
              </a:rPr>
              <a:t>Level up - hold your</a:t>
            </a:r>
            <a:endParaRPr b="1" sz="2750">
              <a:solidFill>
                <a:srgbClr val="DB0080"/>
              </a:solidFill>
              <a:latin typeface="Montserrat"/>
              <a:ea typeface="Montserrat"/>
              <a:cs typeface="Montserrat"/>
              <a:sym typeface="Montserrat"/>
            </a:endParaRPr>
          </a:p>
          <a:p>
            <a:pPr indent="0" lvl="0" marL="0" rtl="0" algn="l">
              <a:spcBef>
                <a:spcPts val="0"/>
              </a:spcBef>
              <a:spcAft>
                <a:spcPts val="0"/>
              </a:spcAft>
              <a:buNone/>
            </a:pPr>
            <a:r>
              <a:rPr b="1" lang="en-GB" sz="2750">
                <a:solidFill>
                  <a:srgbClr val="DB0080"/>
                </a:solidFill>
                <a:latin typeface="Montserrat"/>
                <a:ea typeface="Montserrat"/>
                <a:cs typeface="Montserrat"/>
                <a:sym typeface="Montserrat"/>
              </a:rPr>
              <a:t>own event</a:t>
            </a:r>
            <a:endParaRPr sz="2750">
              <a:solidFill>
                <a:srgbClr val="000000"/>
              </a:solidFill>
            </a:endParaRPr>
          </a:p>
          <a:p>
            <a:pPr indent="0" lvl="0" marL="0" rtl="0" algn="l">
              <a:spcBef>
                <a:spcPts val="0"/>
              </a:spcBef>
              <a:spcAft>
                <a:spcPts val="0"/>
              </a:spcAft>
              <a:buNone/>
            </a:pPr>
            <a:r>
              <a:t/>
            </a:r>
            <a:endParaRPr/>
          </a:p>
        </p:txBody>
      </p:sp>
      <p:sp>
        <p:nvSpPr>
          <p:cNvPr id="313" name="Google Shape;313;p48"/>
          <p:cNvSpPr txBox="1"/>
          <p:nvPr>
            <p:ph idx="2" type="body"/>
          </p:nvPr>
        </p:nvSpPr>
        <p:spPr>
          <a:xfrm>
            <a:off x="264350" y="1351725"/>
            <a:ext cx="4392600" cy="2750100"/>
          </a:xfrm>
          <a:prstGeom prst="rect">
            <a:avLst/>
          </a:prstGeom>
        </p:spPr>
        <p:txBody>
          <a:bodyPr anchorCtr="0" anchor="t" bIns="91425" lIns="91425" spcFirstLastPara="1" rIns="91425" wrap="square" tIns="91425">
            <a:noAutofit/>
          </a:bodyPr>
          <a:lstStyle/>
          <a:p>
            <a:pPr indent="-342900" lvl="0" marL="457200" rtl="0" algn="l">
              <a:lnSpc>
                <a:spcPct val="105000"/>
              </a:lnSpc>
              <a:spcBef>
                <a:spcPts val="0"/>
              </a:spcBef>
              <a:spcAft>
                <a:spcPts val="0"/>
              </a:spcAft>
              <a:buClr>
                <a:srgbClr val="333333"/>
              </a:buClr>
              <a:buSzPts val="1800"/>
              <a:buChar char="●"/>
            </a:pPr>
            <a:r>
              <a:rPr lang="en-GB">
                <a:solidFill>
                  <a:srgbClr val="333333"/>
                </a:solidFill>
              </a:rPr>
              <a:t>Share the knowledge with your community </a:t>
            </a:r>
            <a:endParaRPr>
              <a:solidFill>
                <a:srgbClr val="333333"/>
              </a:solidFill>
            </a:endParaRPr>
          </a:p>
          <a:p>
            <a:pPr indent="0" lvl="0" marL="457200" rtl="0" algn="l">
              <a:lnSpc>
                <a:spcPct val="105000"/>
              </a:lnSpc>
              <a:spcBef>
                <a:spcPts val="0"/>
              </a:spcBef>
              <a:spcAft>
                <a:spcPts val="0"/>
              </a:spcAft>
              <a:buNone/>
            </a:pPr>
            <a:r>
              <a:t/>
            </a:r>
            <a:endParaRPr>
              <a:solidFill>
                <a:srgbClr val="333333"/>
              </a:solidFill>
            </a:endParaRPr>
          </a:p>
          <a:p>
            <a:pPr indent="-342900" lvl="0" marL="457200" rtl="0" algn="l">
              <a:lnSpc>
                <a:spcPct val="105000"/>
              </a:lnSpc>
              <a:spcBef>
                <a:spcPts val="0"/>
              </a:spcBef>
              <a:spcAft>
                <a:spcPts val="0"/>
              </a:spcAft>
              <a:buClr>
                <a:srgbClr val="333333"/>
              </a:buClr>
              <a:buSzPts val="1800"/>
              <a:buChar char="●"/>
            </a:pPr>
            <a:r>
              <a:rPr lang="en-GB">
                <a:solidFill>
                  <a:srgbClr val="333333"/>
                </a:solidFill>
              </a:rPr>
              <a:t>Join an existing event in your area </a:t>
            </a:r>
            <a:endParaRPr>
              <a:solidFill>
                <a:srgbClr val="333333"/>
              </a:solidFill>
            </a:endParaRPr>
          </a:p>
          <a:p>
            <a:pPr indent="0" lvl="0" marL="0" rtl="0" algn="l">
              <a:lnSpc>
                <a:spcPct val="105000"/>
              </a:lnSpc>
              <a:spcBef>
                <a:spcPts val="0"/>
              </a:spcBef>
              <a:spcAft>
                <a:spcPts val="0"/>
              </a:spcAft>
              <a:buNone/>
            </a:pPr>
            <a:r>
              <a:t/>
            </a:r>
            <a:endParaRPr>
              <a:solidFill>
                <a:srgbClr val="333333"/>
              </a:solidFill>
            </a:endParaRPr>
          </a:p>
          <a:p>
            <a:pPr indent="0" lvl="0" marL="0" rtl="0" algn="l">
              <a:lnSpc>
                <a:spcPct val="105000"/>
              </a:lnSpc>
              <a:spcBef>
                <a:spcPts val="0"/>
              </a:spcBef>
              <a:spcAft>
                <a:spcPts val="0"/>
              </a:spcAft>
              <a:buNone/>
            </a:pPr>
            <a:r>
              <a:t/>
            </a:r>
            <a:endParaRPr>
              <a:solidFill>
                <a:srgbClr val="333333"/>
              </a:solidFill>
            </a:endParaRPr>
          </a:p>
          <a:p>
            <a:pPr indent="-342900" lvl="0" marL="457200" rtl="0" algn="l">
              <a:lnSpc>
                <a:spcPct val="105000"/>
              </a:lnSpc>
              <a:spcBef>
                <a:spcPts val="0"/>
              </a:spcBef>
              <a:spcAft>
                <a:spcPts val="0"/>
              </a:spcAft>
              <a:buClr>
                <a:srgbClr val="333333"/>
              </a:buClr>
              <a:buSzPts val="1800"/>
              <a:buChar char="●"/>
            </a:pPr>
            <a:r>
              <a:rPr lang="en-GB">
                <a:solidFill>
                  <a:srgbClr val="333333"/>
                </a:solidFill>
              </a:rPr>
              <a:t>Organise your own </a:t>
            </a:r>
            <a:endParaRPr sz="2500">
              <a:solidFill>
                <a:srgbClr val="333333"/>
              </a:solidFill>
            </a:endParaRPr>
          </a:p>
        </p:txBody>
      </p:sp>
      <p:pic>
        <p:nvPicPr>
          <p:cNvPr id="314" name="Google Shape;314;p48" title="1000011823.jpg"/>
          <p:cNvPicPr preferRelativeResize="0"/>
          <p:nvPr/>
        </p:nvPicPr>
        <p:blipFill rotWithShape="1">
          <a:blip r:embed="rId3">
            <a:alphaModFix/>
          </a:blip>
          <a:srcRect b="0" l="0" r="0" t="13262"/>
          <a:stretch/>
        </p:blipFill>
        <p:spPr>
          <a:xfrm>
            <a:off x="4715550" y="0"/>
            <a:ext cx="4464749" cy="5143498"/>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B0080"/>
        </a:solidFill>
      </p:bgPr>
    </p:bg>
    <p:spTree>
      <p:nvGrpSpPr>
        <p:cNvPr id="318" name="Shape 318"/>
        <p:cNvGrpSpPr/>
        <p:nvPr/>
      </p:nvGrpSpPr>
      <p:grpSpPr>
        <a:xfrm>
          <a:off x="0" y="0"/>
          <a:ext cx="0" cy="0"/>
          <a:chOff x="0" y="0"/>
          <a:chExt cx="0" cy="0"/>
        </a:xfrm>
      </p:grpSpPr>
      <p:sp>
        <p:nvSpPr>
          <p:cNvPr id="319" name="Google Shape;319;p49"/>
          <p:cNvSpPr txBox="1"/>
          <p:nvPr/>
        </p:nvSpPr>
        <p:spPr>
          <a:xfrm>
            <a:off x="447875" y="448850"/>
            <a:ext cx="6204900" cy="562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400"/>
              <a:buFont typeface="Arial"/>
              <a:buNone/>
            </a:pPr>
            <a:r>
              <a:rPr b="1" i="0" lang="en-GB" sz="2400" u="none" cap="none" strike="noStrike">
                <a:solidFill>
                  <a:srgbClr val="FFFFFF"/>
                </a:solidFill>
                <a:latin typeface="Montserrat"/>
                <a:ea typeface="Montserrat"/>
                <a:cs typeface="Montserrat"/>
                <a:sym typeface="Montserrat"/>
              </a:rPr>
              <a:t>Contact</a:t>
            </a:r>
            <a:endParaRPr b="1" i="0" sz="2400" u="none" cap="none" strike="noStrike">
              <a:solidFill>
                <a:srgbClr val="FFFFFF"/>
              </a:solidFill>
              <a:latin typeface="Montserrat"/>
              <a:ea typeface="Montserrat"/>
              <a:cs typeface="Montserrat"/>
              <a:sym typeface="Montserrat"/>
            </a:endParaRPr>
          </a:p>
        </p:txBody>
      </p:sp>
      <p:sp>
        <p:nvSpPr>
          <p:cNvPr id="320" name="Google Shape;320;p49"/>
          <p:cNvSpPr txBox="1"/>
          <p:nvPr/>
        </p:nvSpPr>
        <p:spPr>
          <a:xfrm>
            <a:off x="447875" y="2366575"/>
            <a:ext cx="4536000" cy="354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2390"/>
              </a:spcBef>
              <a:spcAft>
                <a:spcPts val="0"/>
              </a:spcAft>
              <a:buClr>
                <a:srgbClr val="000000"/>
              </a:buClr>
              <a:buSzPts val="1050"/>
              <a:buFont typeface="Arial"/>
              <a:buNone/>
            </a:pPr>
            <a:r>
              <a:rPr b="1" i="0" lang="en-GB" sz="1050" u="none" cap="none" strike="noStrike">
                <a:solidFill>
                  <a:srgbClr val="FFFFFF"/>
                </a:solidFill>
                <a:latin typeface="Montserrat"/>
                <a:ea typeface="Montserrat"/>
                <a:cs typeface="Montserrat"/>
                <a:sym typeface="Montserrat"/>
              </a:rPr>
              <a:t>Please follow us and share our content on social media</a:t>
            </a:r>
            <a:endParaRPr b="1" i="0" sz="1450" u="none" cap="none" strike="noStrike">
              <a:solidFill>
                <a:srgbClr val="FFFFFF"/>
              </a:solidFill>
              <a:latin typeface="Montserrat"/>
              <a:ea typeface="Montserrat"/>
              <a:cs typeface="Montserrat"/>
              <a:sym typeface="Montserrat"/>
            </a:endParaRPr>
          </a:p>
          <a:p>
            <a:pPr indent="0" lvl="0" marL="182880" marR="0" rtl="0" algn="l">
              <a:lnSpc>
                <a:spcPct val="100000"/>
              </a:lnSpc>
              <a:spcBef>
                <a:spcPts val="675"/>
              </a:spcBef>
              <a:spcAft>
                <a:spcPts val="0"/>
              </a:spcAft>
              <a:buClr>
                <a:srgbClr val="000000"/>
              </a:buClr>
              <a:buSzPts val="1400"/>
              <a:buFont typeface="Arial"/>
              <a:buNone/>
            </a:pPr>
            <a:r>
              <a:t/>
            </a:r>
            <a:endParaRPr b="1" i="0" sz="1400" u="none" cap="none" strike="noStrike">
              <a:solidFill>
                <a:srgbClr val="000000"/>
              </a:solidFill>
              <a:latin typeface="Arial"/>
              <a:ea typeface="Arial"/>
              <a:cs typeface="Arial"/>
              <a:sym typeface="Arial"/>
            </a:endParaRPr>
          </a:p>
        </p:txBody>
      </p:sp>
      <p:sp>
        <p:nvSpPr>
          <p:cNvPr id="321" name="Google Shape;321;p49"/>
          <p:cNvSpPr txBox="1"/>
          <p:nvPr/>
        </p:nvSpPr>
        <p:spPr>
          <a:xfrm>
            <a:off x="5377075" y="3390600"/>
            <a:ext cx="3289800" cy="4473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b="1" i="0" lang="en-GB" sz="1100" u="none" cap="none" strike="noStrike">
                <a:solidFill>
                  <a:srgbClr val="FFFFFF"/>
                </a:solidFill>
                <a:latin typeface="Montserrat"/>
                <a:ea typeface="Montserrat"/>
                <a:cs typeface="Montserrat"/>
                <a:sym typeface="Montserrat"/>
              </a:rPr>
              <a:t>hello@materialfocus.org.uk</a:t>
            </a:r>
            <a:endParaRPr b="1" i="0" sz="1100" u="none" cap="none" strike="noStrike">
              <a:solidFill>
                <a:srgbClr val="FFFFFF"/>
              </a:solidFill>
              <a:latin typeface="Montserrat"/>
              <a:ea typeface="Montserrat"/>
              <a:cs typeface="Montserrat"/>
              <a:sym typeface="Montserrat"/>
            </a:endParaRPr>
          </a:p>
        </p:txBody>
      </p:sp>
      <p:sp>
        <p:nvSpPr>
          <p:cNvPr id="322" name="Google Shape;322;p49"/>
          <p:cNvSpPr txBox="1"/>
          <p:nvPr/>
        </p:nvSpPr>
        <p:spPr>
          <a:xfrm>
            <a:off x="5377075" y="2919450"/>
            <a:ext cx="3031500" cy="388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1" i="0" lang="en-GB" sz="1200" u="none" cap="none" strike="noStrike">
                <a:solidFill>
                  <a:srgbClr val="FFFFFF"/>
                </a:solidFill>
                <a:latin typeface="Montserrat"/>
                <a:ea typeface="Montserrat"/>
                <a:cs typeface="Montserrat"/>
                <a:sym typeface="Montserrat"/>
              </a:rPr>
              <a:t>www.recycleyourelectricals.org.uk</a:t>
            </a:r>
            <a:endParaRPr b="1" i="0" sz="1200" u="none" cap="none" strike="noStrike">
              <a:solidFill>
                <a:srgbClr val="FFFFFF"/>
              </a:solidFill>
              <a:latin typeface="Montserrat"/>
              <a:ea typeface="Montserrat"/>
              <a:cs typeface="Montserrat"/>
              <a:sym typeface="Montserrat"/>
            </a:endParaRPr>
          </a:p>
        </p:txBody>
      </p:sp>
      <p:pic>
        <p:nvPicPr>
          <p:cNvPr id="323" name="Google Shape;323;p49"/>
          <p:cNvPicPr preferRelativeResize="0"/>
          <p:nvPr/>
        </p:nvPicPr>
        <p:blipFill rotWithShape="1">
          <a:blip r:embed="rId3">
            <a:alphaModFix/>
          </a:blip>
          <a:srcRect b="26566" l="27468" r="27918" t="25882"/>
          <a:stretch/>
        </p:blipFill>
        <p:spPr>
          <a:xfrm>
            <a:off x="430600" y="2846249"/>
            <a:ext cx="388620" cy="411480"/>
          </a:xfrm>
          <a:prstGeom prst="rect">
            <a:avLst/>
          </a:prstGeom>
          <a:noFill/>
          <a:ln>
            <a:noFill/>
          </a:ln>
        </p:spPr>
      </p:pic>
      <p:pic>
        <p:nvPicPr>
          <p:cNvPr id="324" name="Google Shape;324;p49"/>
          <p:cNvPicPr preferRelativeResize="0"/>
          <p:nvPr/>
        </p:nvPicPr>
        <p:blipFill rotWithShape="1">
          <a:blip r:embed="rId4">
            <a:alphaModFix/>
          </a:blip>
          <a:srcRect b="24697" l="27127" r="23720" t="23207"/>
          <a:stretch/>
        </p:blipFill>
        <p:spPr>
          <a:xfrm>
            <a:off x="430600" y="3383391"/>
            <a:ext cx="388620" cy="411480"/>
          </a:xfrm>
          <a:prstGeom prst="rect">
            <a:avLst/>
          </a:prstGeom>
          <a:noFill/>
          <a:ln>
            <a:noFill/>
          </a:ln>
        </p:spPr>
      </p:pic>
      <p:pic>
        <p:nvPicPr>
          <p:cNvPr id="325" name="Google Shape;325;p49"/>
          <p:cNvPicPr preferRelativeResize="0"/>
          <p:nvPr/>
        </p:nvPicPr>
        <p:blipFill rotWithShape="1">
          <a:blip r:embed="rId5">
            <a:alphaModFix/>
          </a:blip>
          <a:srcRect b="27905" l="27129" r="27189" t="26948"/>
          <a:stretch/>
        </p:blipFill>
        <p:spPr>
          <a:xfrm>
            <a:off x="430625" y="3920550"/>
            <a:ext cx="393192" cy="411475"/>
          </a:xfrm>
          <a:prstGeom prst="rect">
            <a:avLst/>
          </a:prstGeom>
          <a:noFill/>
          <a:ln>
            <a:noFill/>
          </a:ln>
        </p:spPr>
      </p:pic>
      <p:sp>
        <p:nvSpPr>
          <p:cNvPr id="326" name="Google Shape;326;p49"/>
          <p:cNvSpPr txBox="1"/>
          <p:nvPr/>
        </p:nvSpPr>
        <p:spPr>
          <a:xfrm>
            <a:off x="819225" y="2936700"/>
            <a:ext cx="2901300" cy="354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1" i="0" lang="en-GB" sz="1100" u="none" cap="none" strike="noStrike">
                <a:solidFill>
                  <a:srgbClr val="FFFFFF"/>
                </a:solidFill>
                <a:latin typeface="Montserrat"/>
                <a:ea typeface="Montserrat"/>
                <a:cs typeface="Montserrat"/>
                <a:sym typeface="Montserrat"/>
              </a:rPr>
              <a:t>facebook.com/recycleyourelectricals</a:t>
            </a:r>
            <a:endParaRPr b="1" i="0" sz="1100" u="none" cap="none" strike="noStrike">
              <a:solidFill>
                <a:srgbClr val="FFFFFF"/>
              </a:solidFill>
              <a:latin typeface="Montserrat"/>
              <a:ea typeface="Montserrat"/>
              <a:cs typeface="Montserrat"/>
              <a:sym typeface="Montserrat"/>
            </a:endParaRPr>
          </a:p>
        </p:txBody>
      </p:sp>
      <p:sp>
        <p:nvSpPr>
          <p:cNvPr id="327" name="Google Shape;327;p49"/>
          <p:cNvSpPr txBox="1"/>
          <p:nvPr/>
        </p:nvSpPr>
        <p:spPr>
          <a:xfrm>
            <a:off x="819225" y="3428625"/>
            <a:ext cx="1572600" cy="354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1" i="0" lang="en-GB" sz="1100" u="none" cap="none" strike="noStrike">
                <a:solidFill>
                  <a:srgbClr val="FFFFFF"/>
                </a:solidFill>
                <a:latin typeface="Montserrat"/>
                <a:ea typeface="Montserrat"/>
                <a:cs typeface="Montserrat"/>
                <a:sym typeface="Montserrat"/>
              </a:rPr>
              <a:t>@recycleelectric</a:t>
            </a:r>
            <a:endParaRPr b="1" i="0" sz="1100" u="none" cap="none" strike="noStrike">
              <a:solidFill>
                <a:srgbClr val="FFFFFF"/>
              </a:solidFill>
              <a:latin typeface="Montserrat"/>
              <a:ea typeface="Montserrat"/>
              <a:cs typeface="Montserrat"/>
              <a:sym typeface="Montserrat"/>
            </a:endParaRPr>
          </a:p>
        </p:txBody>
      </p:sp>
      <p:sp>
        <p:nvSpPr>
          <p:cNvPr id="328" name="Google Shape;328;p49"/>
          <p:cNvSpPr txBox="1"/>
          <p:nvPr/>
        </p:nvSpPr>
        <p:spPr>
          <a:xfrm>
            <a:off x="819225" y="3920550"/>
            <a:ext cx="2077200" cy="354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1" i="0" lang="en-GB" sz="1100" u="none" cap="none" strike="noStrike">
                <a:solidFill>
                  <a:srgbClr val="FFFFFF"/>
                </a:solidFill>
                <a:latin typeface="Montserrat"/>
                <a:ea typeface="Montserrat"/>
                <a:cs typeface="Montserrat"/>
                <a:sym typeface="Montserrat"/>
              </a:rPr>
              <a:t>@recycleyourelectricals_</a:t>
            </a:r>
            <a:endParaRPr b="1" i="0" sz="1100" u="none" cap="none" strike="noStrike">
              <a:solidFill>
                <a:srgbClr val="FFFFFF"/>
              </a:solidFill>
              <a:latin typeface="Montserrat"/>
              <a:ea typeface="Montserrat"/>
              <a:cs typeface="Montserrat"/>
              <a:sym typeface="Montserrat"/>
            </a:endParaRPr>
          </a:p>
        </p:txBody>
      </p:sp>
      <p:sp>
        <p:nvSpPr>
          <p:cNvPr id="329" name="Google Shape;329;p49"/>
          <p:cNvSpPr txBox="1"/>
          <p:nvPr/>
        </p:nvSpPr>
        <p:spPr>
          <a:xfrm>
            <a:off x="447875" y="1011050"/>
            <a:ext cx="8058900" cy="1230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2390"/>
              </a:spcBef>
              <a:spcAft>
                <a:spcPts val="0"/>
              </a:spcAft>
              <a:buClr>
                <a:srgbClr val="000000"/>
              </a:buClr>
              <a:buSzPts val="1350"/>
              <a:buFont typeface="Arial"/>
              <a:buNone/>
            </a:pPr>
            <a:r>
              <a:rPr b="1" lang="en-GB" sz="1350">
                <a:solidFill>
                  <a:srgbClr val="FFFFFF"/>
                </a:solidFill>
                <a:latin typeface="Montserrat"/>
                <a:ea typeface="Montserrat"/>
                <a:cs typeface="Montserrat"/>
                <a:sym typeface="Montserrat"/>
              </a:rPr>
              <a:t>The ‘</a:t>
            </a:r>
            <a:r>
              <a:rPr b="1" lang="en-GB" sz="1350" u="none" cap="none" strike="noStrike">
                <a:solidFill>
                  <a:srgbClr val="FFFFFF"/>
                </a:solidFill>
                <a:latin typeface="Montserrat"/>
                <a:ea typeface="Montserrat"/>
                <a:cs typeface="Montserrat"/>
                <a:sym typeface="Montserrat"/>
              </a:rPr>
              <a:t>Recycle Your Electricals</a:t>
            </a:r>
            <a:r>
              <a:rPr b="1" lang="en-GB" sz="1350">
                <a:solidFill>
                  <a:srgbClr val="FFFFFF"/>
                </a:solidFill>
                <a:latin typeface="Montserrat"/>
                <a:ea typeface="Montserrat"/>
                <a:cs typeface="Montserrat"/>
                <a:sym typeface="Montserrat"/>
              </a:rPr>
              <a:t>’</a:t>
            </a:r>
            <a:r>
              <a:rPr b="1" i="0" lang="en-GB" sz="1350" u="none" cap="none" strike="noStrike">
                <a:solidFill>
                  <a:srgbClr val="FFFFFF"/>
                </a:solidFill>
                <a:latin typeface="Montserrat"/>
                <a:ea typeface="Montserrat"/>
                <a:cs typeface="Montserrat"/>
                <a:sym typeface="Montserrat"/>
              </a:rPr>
              <a:t> campaign is led by Material Focus. </a:t>
            </a:r>
            <a:endParaRPr b="1" i="0" sz="1350" u="none" cap="none" strike="noStrike">
              <a:solidFill>
                <a:srgbClr val="FFFFFF"/>
              </a:solidFill>
              <a:latin typeface="Montserrat"/>
              <a:ea typeface="Montserrat"/>
              <a:cs typeface="Montserrat"/>
              <a:sym typeface="Montserrat"/>
            </a:endParaRPr>
          </a:p>
          <a:p>
            <a:pPr indent="0" lvl="0" marL="0" marR="0" rtl="0" algn="l">
              <a:lnSpc>
                <a:spcPct val="100000"/>
              </a:lnSpc>
              <a:spcBef>
                <a:spcPts val="2390"/>
              </a:spcBef>
              <a:spcAft>
                <a:spcPts val="0"/>
              </a:spcAft>
              <a:buClr>
                <a:srgbClr val="000000"/>
              </a:buClr>
              <a:buSzPts val="1350"/>
              <a:buFont typeface="Arial"/>
              <a:buNone/>
            </a:pPr>
            <a:r>
              <a:rPr b="1" i="0" lang="en-GB" sz="1350" u="none" cap="none" strike="noStrike">
                <a:solidFill>
                  <a:srgbClr val="FFFFFF"/>
                </a:solidFill>
                <a:latin typeface="Montserrat"/>
                <a:ea typeface="Montserrat"/>
                <a:cs typeface="Montserrat"/>
                <a:sym typeface="Montserrat"/>
              </a:rPr>
              <a:t>Material Focus is a not-for-profit organisation - our vision is of a world where materials are never wasted.</a:t>
            </a:r>
            <a:endParaRPr b="1" i="0" sz="1350" u="none" cap="none" strike="noStrike">
              <a:solidFill>
                <a:srgbClr val="FFFFFF"/>
              </a:solidFill>
              <a:latin typeface="Montserrat"/>
              <a:ea typeface="Montserrat"/>
              <a:cs typeface="Montserrat"/>
              <a:sym typeface="Montserrat"/>
            </a:endParaRPr>
          </a:p>
          <a:p>
            <a:pPr indent="0" lvl="0" marL="182880" marR="0" rtl="0" algn="ctr">
              <a:lnSpc>
                <a:spcPct val="100000"/>
              </a:lnSpc>
              <a:spcBef>
                <a:spcPts val="70"/>
              </a:spcBef>
              <a:spcAft>
                <a:spcPts val="0"/>
              </a:spcAft>
              <a:buClr>
                <a:srgbClr val="000000"/>
              </a:buClr>
              <a:buSzPts val="1650"/>
              <a:buFont typeface="Arial"/>
              <a:buNone/>
            </a:pPr>
            <a:r>
              <a:t/>
            </a:r>
            <a:endParaRPr b="0" i="0" sz="1650" u="none" cap="none" strike="noStrike">
              <a:solidFill>
                <a:srgbClr val="FFFFFF"/>
              </a:solidFill>
              <a:latin typeface="Montserrat"/>
              <a:ea typeface="Montserrat"/>
              <a:cs typeface="Montserrat"/>
              <a:sym typeface="Montserrat"/>
            </a:endParaRPr>
          </a:p>
          <a:p>
            <a:pPr indent="0" lvl="0" marL="182880" marR="0" rtl="0" algn="ctr">
              <a:lnSpc>
                <a:spcPct val="100000"/>
              </a:lnSpc>
              <a:spcBef>
                <a:spcPts val="675"/>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0" name="Google Shape;330;p49"/>
          <p:cNvSpPr txBox="1"/>
          <p:nvPr/>
        </p:nvSpPr>
        <p:spPr>
          <a:xfrm>
            <a:off x="5377075" y="3920550"/>
            <a:ext cx="3196800" cy="354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1" i="0" lang="en-GB" sz="1100" u="none" cap="none" strike="noStrike">
                <a:solidFill>
                  <a:srgbClr val="FFFFFF"/>
                </a:solidFill>
                <a:latin typeface="Montserrat"/>
                <a:ea typeface="Montserrat"/>
                <a:cs typeface="Montserrat"/>
                <a:sym typeface="Montserrat"/>
              </a:rPr>
              <a:t>linkedin.com/company/materialfocus</a:t>
            </a:r>
            <a:endParaRPr b="1" i="0" sz="1100" u="none" cap="none" strike="noStrike">
              <a:solidFill>
                <a:srgbClr val="FFFFFF"/>
              </a:solidFill>
              <a:latin typeface="Montserrat"/>
              <a:ea typeface="Montserrat"/>
              <a:cs typeface="Montserrat"/>
              <a:sym typeface="Montserrat"/>
            </a:endParaRPr>
          </a:p>
        </p:txBody>
      </p:sp>
      <p:pic>
        <p:nvPicPr>
          <p:cNvPr id="331" name="Google Shape;331;p49"/>
          <p:cNvPicPr preferRelativeResize="0"/>
          <p:nvPr/>
        </p:nvPicPr>
        <p:blipFill rotWithShape="1">
          <a:blip r:embed="rId6">
            <a:alphaModFix/>
          </a:blip>
          <a:srcRect b="24512" l="26514" r="24311" t="25339"/>
          <a:stretch/>
        </p:blipFill>
        <p:spPr>
          <a:xfrm>
            <a:off x="4983875" y="3897063"/>
            <a:ext cx="393200" cy="400965"/>
          </a:xfrm>
          <a:prstGeom prst="rect">
            <a:avLst/>
          </a:prstGeom>
          <a:noFill/>
          <a:ln>
            <a:noFill/>
          </a:ln>
        </p:spPr>
      </p:pic>
      <p:pic>
        <p:nvPicPr>
          <p:cNvPr id="332" name="Google Shape;332;p49"/>
          <p:cNvPicPr preferRelativeResize="0"/>
          <p:nvPr/>
        </p:nvPicPr>
        <p:blipFill rotWithShape="1">
          <a:blip r:embed="rId7">
            <a:alphaModFix/>
          </a:blip>
          <a:srcRect b="0" l="0" r="0" t="0"/>
          <a:stretch/>
        </p:blipFill>
        <p:spPr>
          <a:xfrm>
            <a:off x="5041875" y="2975103"/>
            <a:ext cx="277200" cy="277182"/>
          </a:xfrm>
          <a:prstGeom prst="rect">
            <a:avLst/>
          </a:prstGeom>
          <a:noFill/>
          <a:ln>
            <a:noFill/>
          </a:ln>
        </p:spPr>
      </p:pic>
      <p:pic>
        <p:nvPicPr>
          <p:cNvPr id="333" name="Google Shape;333;p49"/>
          <p:cNvPicPr preferRelativeResize="0"/>
          <p:nvPr/>
        </p:nvPicPr>
        <p:blipFill rotWithShape="1">
          <a:blip r:embed="rId8">
            <a:alphaModFix/>
          </a:blip>
          <a:srcRect b="0" l="0" r="0" t="0"/>
          <a:stretch/>
        </p:blipFill>
        <p:spPr>
          <a:xfrm>
            <a:off x="5041875" y="3477159"/>
            <a:ext cx="277200" cy="195038"/>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 name="Shape 131"/>
        <p:cNvGrpSpPr/>
        <p:nvPr/>
      </p:nvGrpSpPr>
      <p:grpSpPr>
        <a:xfrm>
          <a:off x="0" y="0"/>
          <a:ext cx="0" cy="0"/>
          <a:chOff x="0" y="0"/>
          <a:chExt cx="0" cy="0"/>
        </a:xfrm>
      </p:grpSpPr>
      <p:sp>
        <p:nvSpPr>
          <p:cNvPr id="132" name="Google Shape;132;p26"/>
          <p:cNvSpPr txBox="1"/>
          <p:nvPr>
            <p:ph type="title"/>
          </p:nvPr>
        </p:nvSpPr>
        <p:spPr>
          <a:xfrm>
            <a:off x="433925" y="244275"/>
            <a:ext cx="8171700" cy="4488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GB">
                <a:solidFill>
                  <a:srgbClr val="DB0080"/>
                </a:solidFill>
                <a:latin typeface="Montserrat"/>
                <a:ea typeface="Montserrat"/>
                <a:cs typeface="Montserrat"/>
                <a:sym typeface="Montserrat"/>
              </a:rPr>
              <a:t>A message from HypnoCat</a:t>
            </a:r>
            <a:r>
              <a:rPr b="1" lang="en-GB">
                <a:solidFill>
                  <a:srgbClr val="DB0080"/>
                </a:solidFill>
                <a:latin typeface="Montserrat"/>
                <a:ea typeface="Montserrat"/>
                <a:cs typeface="Montserrat"/>
                <a:sym typeface="Montserrat"/>
              </a:rPr>
              <a:t>…</a:t>
            </a:r>
            <a:endParaRPr b="1">
              <a:solidFill>
                <a:srgbClr val="DB0080"/>
              </a:solidFill>
              <a:latin typeface="Montserrat"/>
              <a:ea typeface="Montserrat"/>
              <a:cs typeface="Montserrat"/>
              <a:sym typeface="Montserrat"/>
            </a:endParaRPr>
          </a:p>
        </p:txBody>
      </p:sp>
      <p:pic>
        <p:nvPicPr>
          <p:cNvPr descr="Do as Hypnocat says - &quot;Anything with a plug, battery or cable can be recycled. Bag them up and search 'Recycle Your Electricals' to find your local drop off point. Meow.&quot;&#10;&#10;Find your nearest battery or recycling point here: https://bit.ly/3ZMUweJ&#10;&#10;HypnoCat is a mesmerising pink fluffy cat with hypnotic superpowers and one mission - to hypnotise the nation into recycling their electricals. He is the face of the Recycle Your Electricals campaign,  UK-wide campaign motivating and making it easier for everyone to reuse and recycle unwanted electricals, ensuring we make the most of the valuable materials in them.&#10;&#10;www.recycleyourelectricals.org.uk" id="133" name="Google Shape;133;p26" title="Recycle Your Electricals - Hypnocat's hypnotic new track">
            <a:hlinkClick r:id="rId3"/>
          </p:cNvPr>
          <p:cNvPicPr preferRelativeResize="0"/>
          <p:nvPr/>
        </p:nvPicPr>
        <p:blipFill>
          <a:blip r:embed="rId4">
            <a:alphaModFix/>
          </a:blip>
          <a:stretch>
            <a:fillRect/>
          </a:stretch>
        </p:blipFill>
        <p:spPr>
          <a:xfrm>
            <a:off x="1073750" y="781725"/>
            <a:ext cx="6962275" cy="391627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3"/>
                                        </p:tgtEl>
                                        <p:attrNameLst>
                                          <p:attrName>style.visibility</p:attrName>
                                        </p:attrNameLst>
                                      </p:cBhvr>
                                      <p:to>
                                        <p:strVal val="visible"/>
                                      </p:to>
                                    </p:set>
                                    <p:animEffect filter="fade" transition="in">
                                      <p:cBhvr>
                                        <p:cTn dur="1000"/>
                                        <p:tgtEl>
                                          <p:spTgt spid="13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B0080"/>
        </a:solidFill>
      </p:bgPr>
    </p:bg>
    <p:spTree>
      <p:nvGrpSpPr>
        <p:cNvPr id="137" name="Shape 137"/>
        <p:cNvGrpSpPr/>
        <p:nvPr/>
      </p:nvGrpSpPr>
      <p:grpSpPr>
        <a:xfrm>
          <a:off x="0" y="0"/>
          <a:ext cx="0" cy="0"/>
          <a:chOff x="0" y="0"/>
          <a:chExt cx="0" cy="0"/>
        </a:xfrm>
      </p:grpSpPr>
      <p:sp>
        <p:nvSpPr>
          <p:cNvPr id="138" name="Google Shape;138;p27"/>
          <p:cNvSpPr txBox="1"/>
          <p:nvPr>
            <p:ph type="title"/>
          </p:nvPr>
        </p:nvSpPr>
        <p:spPr>
          <a:xfrm>
            <a:off x="9850" y="2146950"/>
            <a:ext cx="9144000" cy="6453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b="1" lang="en-GB">
                <a:latin typeface="Montserrat"/>
                <a:ea typeface="Montserrat"/>
                <a:cs typeface="Montserrat"/>
                <a:sym typeface="Montserrat"/>
              </a:rPr>
              <a:t>Introduction to e-waste</a:t>
            </a:r>
            <a:endParaRPr b="1">
              <a:latin typeface="Montserrat"/>
              <a:ea typeface="Montserrat"/>
              <a:cs typeface="Montserrat"/>
              <a:sym typeface="Montserrat"/>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2" name="Shape 142"/>
        <p:cNvGrpSpPr/>
        <p:nvPr/>
      </p:nvGrpSpPr>
      <p:grpSpPr>
        <a:xfrm>
          <a:off x="0" y="0"/>
          <a:ext cx="0" cy="0"/>
          <a:chOff x="0" y="0"/>
          <a:chExt cx="0" cy="0"/>
        </a:xfrm>
      </p:grpSpPr>
      <p:sp>
        <p:nvSpPr>
          <p:cNvPr id="143" name="Google Shape;143;p28"/>
          <p:cNvSpPr txBox="1"/>
          <p:nvPr>
            <p:ph type="title"/>
          </p:nvPr>
        </p:nvSpPr>
        <p:spPr>
          <a:xfrm>
            <a:off x="433925" y="456750"/>
            <a:ext cx="8171700" cy="4488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GB">
                <a:solidFill>
                  <a:srgbClr val="DB0080"/>
                </a:solidFill>
                <a:latin typeface="Montserrat"/>
                <a:ea typeface="Montserrat"/>
                <a:cs typeface="Montserrat"/>
                <a:sym typeface="Montserrat"/>
              </a:rPr>
              <a:t>What is e-waste? </a:t>
            </a:r>
            <a:endParaRPr b="1">
              <a:solidFill>
                <a:srgbClr val="DB0080"/>
              </a:solidFill>
              <a:latin typeface="Montserrat"/>
              <a:ea typeface="Montserrat"/>
              <a:cs typeface="Montserrat"/>
              <a:sym typeface="Montserrat"/>
            </a:endParaRPr>
          </a:p>
        </p:txBody>
      </p:sp>
      <p:sp>
        <p:nvSpPr>
          <p:cNvPr id="144" name="Google Shape;144;p28"/>
          <p:cNvSpPr txBox="1"/>
          <p:nvPr/>
        </p:nvSpPr>
        <p:spPr>
          <a:xfrm>
            <a:off x="433925" y="1181125"/>
            <a:ext cx="4370100" cy="3155400"/>
          </a:xfrm>
          <a:prstGeom prst="rect">
            <a:avLst/>
          </a:prstGeom>
          <a:noFill/>
          <a:ln>
            <a:noFill/>
          </a:ln>
        </p:spPr>
        <p:txBody>
          <a:bodyPr anchorCtr="0" anchor="t" bIns="91425" lIns="91425" spcFirstLastPara="1" rIns="91425" wrap="square" tIns="91425">
            <a:spAutoFit/>
          </a:bodyPr>
          <a:lstStyle/>
          <a:p>
            <a:pPr indent="0" lvl="0" marL="0" rtl="0" algn="l">
              <a:lnSpc>
                <a:spcPct val="150000"/>
              </a:lnSpc>
              <a:spcBef>
                <a:spcPts val="0"/>
              </a:spcBef>
              <a:spcAft>
                <a:spcPts val="0"/>
              </a:spcAft>
              <a:buNone/>
            </a:pPr>
            <a:r>
              <a:rPr lang="en-GB" sz="1800">
                <a:solidFill>
                  <a:srgbClr val="333333"/>
                </a:solidFill>
                <a:latin typeface="Montserrat"/>
                <a:ea typeface="Montserrat"/>
                <a:cs typeface="Montserrat"/>
                <a:sym typeface="Montserrat"/>
              </a:rPr>
              <a:t>Electrical waste (also known as e-waste) is any broken or </a:t>
            </a:r>
            <a:r>
              <a:rPr b="1" lang="en-GB" sz="1800">
                <a:solidFill>
                  <a:srgbClr val="333333"/>
                </a:solidFill>
                <a:latin typeface="Montserrat"/>
                <a:ea typeface="Montserrat"/>
                <a:cs typeface="Montserrat"/>
                <a:sym typeface="Montserrat"/>
              </a:rPr>
              <a:t>unwanted electrical </a:t>
            </a:r>
            <a:r>
              <a:rPr lang="en-GB" sz="1800">
                <a:solidFill>
                  <a:srgbClr val="333333"/>
                </a:solidFill>
                <a:latin typeface="Montserrat"/>
                <a:ea typeface="Montserrat"/>
                <a:cs typeface="Montserrat"/>
                <a:sym typeface="Montserrat"/>
              </a:rPr>
              <a:t>or tech item with a plug, battery or cable. </a:t>
            </a:r>
            <a:endParaRPr sz="1800">
              <a:solidFill>
                <a:srgbClr val="333333"/>
              </a:solidFill>
              <a:latin typeface="Montserrat"/>
              <a:ea typeface="Montserrat"/>
              <a:cs typeface="Montserrat"/>
              <a:sym typeface="Montserrat"/>
            </a:endParaRPr>
          </a:p>
          <a:p>
            <a:pPr indent="0" lvl="0" marL="0" rtl="0" algn="l">
              <a:lnSpc>
                <a:spcPct val="150000"/>
              </a:lnSpc>
              <a:spcBef>
                <a:spcPts val="0"/>
              </a:spcBef>
              <a:spcAft>
                <a:spcPts val="0"/>
              </a:spcAft>
              <a:buNone/>
            </a:pPr>
            <a:r>
              <a:t/>
            </a:r>
            <a:endParaRPr sz="1800">
              <a:solidFill>
                <a:srgbClr val="333333"/>
              </a:solidFill>
              <a:latin typeface="Montserrat"/>
              <a:ea typeface="Montserrat"/>
              <a:cs typeface="Montserrat"/>
              <a:sym typeface="Montserrat"/>
            </a:endParaRPr>
          </a:p>
          <a:p>
            <a:pPr indent="0" lvl="0" marL="0" rtl="0" algn="l">
              <a:spcBef>
                <a:spcPts val="0"/>
              </a:spcBef>
              <a:spcAft>
                <a:spcPts val="0"/>
              </a:spcAft>
              <a:buNone/>
            </a:pPr>
            <a:r>
              <a:t/>
            </a:r>
            <a:endParaRPr sz="1800">
              <a:solidFill>
                <a:srgbClr val="333333"/>
              </a:solidFill>
              <a:latin typeface="Montserrat"/>
              <a:ea typeface="Montserrat"/>
              <a:cs typeface="Montserrat"/>
              <a:sym typeface="Montserrat"/>
            </a:endParaRPr>
          </a:p>
          <a:p>
            <a:pPr indent="0" lvl="0" marL="0" rtl="0" algn="ctr">
              <a:spcBef>
                <a:spcPts val="0"/>
              </a:spcBef>
              <a:spcAft>
                <a:spcPts val="0"/>
              </a:spcAft>
              <a:buNone/>
            </a:pPr>
            <a:r>
              <a:t/>
            </a:r>
            <a:endParaRPr b="1" sz="2000">
              <a:solidFill>
                <a:srgbClr val="222222"/>
              </a:solidFill>
              <a:latin typeface="Montserrat"/>
              <a:ea typeface="Montserrat"/>
              <a:cs typeface="Montserrat"/>
              <a:sym typeface="Montserrat"/>
            </a:endParaRPr>
          </a:p>
          <a:p>
            <a:pPr indent="0" lvl="0" marL="0" rtl="0" algn="l">
              <a:spcBef>
                <a:spcPts val="0"/>
              </a:spcBef>
              <a:spcAft>
                <a:spcPts val="0"/>
              </a:spcAft>
              <a:buClr>
                <a:schemeClr val="dk1"/>
              </a:buClr>
              <a:buSzPts val="1100"/>
              <a:buFont typeface="Arial"/>
              <a:buNone/>
            </a:pPr>
            <a:r>
              <a:t/>
            </a:r>
            <a:endParaRPr b="1" sz="2000">
              <a:solidFill>
                <a:srgbClr val="222222"/>
              </a:solidFill>
              <a:latin typeface="Montserrat"/>
              <a:ea typeface="Montserrat"/>
              <a:cs typeface="Montserrat"/>
              <a:sym typeface="Montserrat"/>
            </a:endParaRPr>
          </a:p>
        </p:txBody>
      </p:sp>
      <p:pic>
        <p:nvPicPr>
          <p:cNvPr id="145" name="Google Shape;145;p28"/>
          <p:cNvPicPr preferRelativeResize="0"/>
          <p:nvPr/>
        </p:nvPicPr>
        <p:blipFill>
          <a:blip r:embed="rId3">
            <a:alphaModFix/>
          </a:blip>
          <a:stretch>
            <a:fillRect/>
          </a:stretch>
        </p:blipFill>
        <p:spPr>
          <a:xfrm>
            <a:off x="5138600" y="2473950"/>
            <a:ext cx="4005391" cy="2669551"/>
          </a:xfrm>
          <a:prstGeom prst="rect">
            <a:avLst/>
          </a:prstGeom>
          <a:noFill/>
          <a:ln>
            <a:noFill/>
          </a:ln>
        </p:spPr>
      </p:pic>
      <p:pic>
        <p:nvPicPr>
          <p:cNvPr id="146" name="Google Shape;146;p28"/>
          <p:cNvPicPr preferRelativeResize="0"/>
          <p:nvPr/>
        </p:nvPicPr>
        <p:blipFill>
          <a:blip r:embed="rId4">
            <a:alphaModFix/>
          </a:blip>
          <a:stretch>
            <a:fillRect/>
          </a:stretch>
        </p:blipFill>
        <p:spPr>
          <a:xfrm>
            <a:off x="5138600" y="-10"/>
            <a:ext cx="4005402" cy="2669636"/>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51" name="Shape 151"/>
        <p:cNvGrpSpPr/>
        <p:nvPr/>
      </p:nvGrpSpPr>
      <p:grpSpPr>
        <a:xfrm>
          <a:off x="0" y="0"/>
          <a:ext cx="0" cy="0"/>
          <a:chOff x="0" y="0"/>
          <a:chExt cx="0" cy="0"/>
        </a:xfrm>
      </p:grpSpPr>
      <p:pic>
        <p:nvPicPr>
          <p:cNvPr descr="A circuit board&#10;&#10;Description automatically generated" id="152" name="Google Shape;152;p29"/>
          <p:cNvPicPr preferRelativeResize="0"/>
          <p:nvPr/>
        </p:nvPicPr>
        <p:blipFill rotWithShape="1">
          <a:blip r:embed="rId3">
            <a:alphaModFix/>
          </a:blip>
          <a:srcRect b="0" l="9877" r="0" t="0"/>
          <a:stretch/>
        </p:blipFill>
        <p:spPr>
          <a:xfrm>
            <a:off x="0" y="-58850"/>
            <a:ext cx="3568325" cy="5279049"/>
          </a:xfrm>
          <a:prstGeom prst="rect">
            <a:avLst/>
          </a:prstGeom>
          <a:noFill/>
          <a:ln>
            <a:noFill/>
          </a:ln>
        </p:spPr>
      </p:pic>
      <p:sp>
        <p:nvSpPr>
          <p:cNvPr id="153" name="Google Shape;153;p29"/>
          <p:cNvSpPr txBox="1"/>
          <p:nvPr>
            <p:ph type="title"/>
          </p:nvPr>
        </p:nvSpPr>
        <p:spPr>
          <a:xfrm>
            <a:off x="3648025" y="1431050"/>
            <a:ext cx="5419800" cy="9606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GB" sz="3300">
                <a:solidFill>
                  <a:srgbClr val="DB0080"/>
                </a:solidFill>
                <a:latin typeface="Montserrat"/>
                <a:ea typeface="Montserrat"/>
                <a:cs typeface="Montserrat"/>
                <a:sym typeface="Montserrat"/>
              </a:rPr>
              <a:t>Have you ever thought about what’s inside electricals?</a:t>
            </a:r>
            <a:endParaRPr b="1" sz="3300">
              <a:solidFill>
                <a:srgbClr val="DB0080"/>
              </a:solidFill>
              <a:latin typeface="Montserrat"/>
              <a:ea typeface="Montserrat"/>
              <a:cs typeface="Montserrat"/>
              <a:sym typeface="Montserrat"/>
            </a:endParaRPr>
          </a:p>
        </p:txBody>
      </p:sp>
      <p:cxnSp>
        <p:nvCxnSpPr>
          <p:cNvPr id="154" name="Google Shape;154;p29"/>
          <p:cNvCxnSpPr/>
          <p:nvPr/>
        </p:nvCxnSpPr>
        <p:spPr>
          <a:xfrm flipH="1" rot="10800000">
            <a:off x="7366725" y="723525"/>
            <a:ext cx="374400" cy="742200"/>
          </a:xfrm>
          <a:prstGeom prst="straightConnector1">
            <a:avLst/>
          </a:prstGeom>
          <a:noFill/>
          <a:ln cap="flat" cmpd="sng" w="28575">
            <a:solidFill>
              <a:schemeClr val="dk2"/>
            </a:solidFill>
            <a:prstDash val="solid"/>
            <a:round/>
            <a:headEnd len="med" w="med" type="none"/>
            <a:tailEnd len="med" w="med" type="triangle"/>
          </a:ln>
        </p:spPr>
      </p:cxnSp>
      <p:cxnSp>
        <p:nvCxnSpPr>
          <p:cNvPr id="155" name="Google Shape;155;p29"/>
          <p:cNvCxnSpPr/>
          <p:nvPr/>
        </p:nvCxnSpPr>
        <p:spPr>
          <a:xfrm rot="10800000">
            <a:off x="4674100" y="778525"/>
            <a:ext cx="526200" cy="733200"/>
          </a:xfrm>
          <a:prstGeom prst="straightConnector1">
            <a:avLst/>
          </a:prstGeom>
          <a:noFill/>
          <a:ln cap="flat" cmpd="sng" w="28575">
            <a:solidFill>
              <a:schemeClr val="dk2"/>
            </a:solidFill>
            <a:prstDash val="solid"/>
            <a:round/>
            <a:headEnd len="med" w="med" type="none"/>
            <a:tailEnd len="med" w="med" type="triangle"/>
          </a:ln>
        </p:spPr>
      </p:cxnSp>
      <p:sp>
        <p:nvSpPr>
          <p:cNvPr id="156" name="Google Shape;156;p29"/>
          <p:cNvSpPr txBox="1"/>
          <p:nvPr/>
        </p:nvSpPr>
        <p:spPr>
          <a:xfrm>
            <a:off x="4116750" y="285925"/>
            <a:ext cx="9105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000">
                <a:solidFill>
                  <a:srgbClr val="DB0080"/>
                </a:solidFill>
                <a:latin typeface="Montserrat"/>
                <a:ea typeface="Montserrat"/>
                <a:cs typeface="Montserrat"/>
                <a:sym typeface="Montserrat"/>
              </a:rPr>
              <a:t>Gold</a:t>
            </a:r>
            <a:endParaRPr b="1" sz="2000">
              <a:solidFill>
                <a:srgbClr val="DB0080"/>
              </a:solidFill>
              <a:latin typeface="Montserrat"/>
              <a:ea typeface="Montserrat"/>
              <a:cs typeface="Montserrat"/>
              <a:sym typeface="Montserrat"/>
            </a:endParaRPr>
          </a:p>
        </p:txBody>
      </p:sp>
      <p:sp>
        <p:nvSpPr>
          <p:cNvPr id="157" name="Google Shape;157;p29"/>
          <p:cNvSpPr txBox="1"/>
          <p:nvPr/>
        </p:nvSpPr>
        <p:spPr>
          <a:xfrm>
            <a:off x="7225750" y="205250"/>
            <a:ext cx="12024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000">
                <a:solidFill>
                  <a:srgbClr val="DB0080"/>
                </a:solidFill>
                <a:latin typeface="Montserrat"/>
                <a:ea typeface="Montserrat"/>
                <a:cs typeface="Montserrat"/>
                <a:sym typeface="Montserrat"/>
              </a:rPr>
              <a:t>Copper</a:t>
            </a:r>
            <a:endParaRPr b="1" sz="2000">
              <a:solidFill>
                <a:srgbClr val="DB0080"/>
              </a:solidFill>
              <a:latin typeface="Montserrat"/>
              <a:ea typeface="Montserrat"/>
              <a:cs typeface="Montserrat"/>
              <a:sym typeface="Montserrat"/>
            </a:endParaRPr>
          </a:p>
        </p:txBody>
      </p:sp>
      <p:sp>
        <p:nvSpPr>
          <p:cNvPr id="158" name="Google Shape;158;p29"/>
          <p:cNvSpPr txBox="1"/>
          <p:nvPr/>
        </p:nvSpPr>
        <p:spPr>
          <a:xfrm>
            <a:off x="3695425" y="4024350"/>
            <a:ext cx="16680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000">
                <a:solidFill>
                  <a:srgbClr val="DB0080"/>
                </a:solidFill>
                <a:latin typeface="Montserrat"/>
                <a:ea typeface="Montserrat"/>
                <a:cs typeface="Montserrat"/>
                <a:sym typeface="Montserrat"/>
              </a:rPr>
              <a:t>Aluminium</a:t>
            </a:r>
            <a:endParaRPr b="1" sz="2000">
              <a:solidFill>
                <a:srgbClr val="DB0080"/>
              </a:solidFill>
              <a:latin typeface="Montserrat"/>
              <a:ea typeface="Montserrat"/>
              <a:cs typeface="Montserrat"/>
              <a:sym typeface="Montserrat"/>
            </a:endParaRPr>
          </a:p>
        </p:txBody>
      </p:sp>
      <p:sp>
        <p:nvSpPr>
          <p:cNvPr id="159" name="Google Shape;159;p29"/>
          <p:cNvSpPr txBox="1"/>
          <p:nvPr/>
        </p:nvSpPr>
        <p:spPr>
          <a:xfrm>
            <a:off x="7366725" y="3396800"/>
            <a:ext cx="13389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000">
                <a:solidFill>
                  <a:srgbClr val="DB0080"/>
                </a:solidFill>
                <a:latin typeface="Montserrat"/>
                <a:ea typeface="Montserrat"/>
                <a:cs typeface="Montserrat"/>
                <a:sym typeface="Montserrat"/>
              </a:rPr>
              <a:t>Silver</a:t>
            </a:r>
            <a:endParaRPr b="1" sz="2000">
              <a:solidFill>
                <a:srgbClr val="DB0080"/>
              </a:solidFill>
              <a:latin typeface="Montserrat"/>
              <a:ea typeface="Montserrat"/>
              <a:cs typeface="Montserrat"/>
              <a:sym typeface="Montserrat"/>
            </a:endParaRPr>
          </a:p>
        </p:txBody>
      </p:sp>
      <p:cxnSp>
        <p:nvCxnSpPr>
          <p:cNvPr id="160" name="Google Shape;160;p29"/>
          <p:cNvCxnSpPr/>
          <p:nvPr/>
        </p:nvCxnSpPr>
        <p:spPr>
          <a:xfrm>
            <a:off x="7009375" y="2503700"/>
            <a:ext cx="520500" cy="893100"/>
          </a:xfrm>
          <a:prstGeom prst="straightConnector1">
            <a:avLst/>
          </a:prstGeom>
          <a:noFill/>
          <a:ln cap="flat" cmpd="sng" w="28575">
            <a:solidFill>
              <a:schemeClr val="dk2"/>
            </a:solidFill>
            <a:prstDash val="solid"/>
            <a:round/>
            <a:headEnd len="med" w="med" type="none"/>
            <a:tailEnd len="med" w="med" type="triangle"/>
          </a:ln>
        </p:spPr>
      </p:cxnSp>
      <p:cxnSp>
        <p:nvCxnSpPr>
          <p:cNvPr id="161" name="Google Shape;161;p29"/>
          <p:cNvCxnSpPr/>
          <p:nvPr/>
        </p:nvCxnSpPr>
        <p:spPr>
          <a:xfrm flipH="1">
            <a:off x="4341150" y="3044175"/>
            <a:ext cx="461700" cy="847200"/>
          </a:xfrm>
          <a:prstGeom prst="straightConnector1">
            <a:avLst/>
          </a:prstGeom>
          <a:noFill/>
          <a:ln cap="flat" cmpd="sng" w="28575">
            <a:solidFill>
              <a:schemeClr val="dk2"/>
            </a:solidFill>
            <a:prstDash val="solid"/>
            <a:round/>
            <a:headEnd len="med" w="med" type="none"/>
            <a:tailEnd len="med" w="med" type="triangle"/>
          </a:ln>
        </p:spPr>
      </p:cxnSp>
      <p:cxnSp>
        <p:nvCxnSpPr>
          <p:cNvPr id="162" name="Google Shape;162;p29"/>
          <p:cNvCxnSpPr/>
          <p:nvPr/>
        </p:nvCxnSpPr>
        <p:spPr>
          <a:xfrm>
            <a:off x="6126500" y="2594763"/>
            <a:ext cx="0" cy="1139400"/>
          </a:xfrm>
          <a:prstGeom prst="straightConnector1">
            <a:avLst/>
          </a:prstGeom>
          <a:noFill/>
          <a:ln cap="flat" cmpd="sng" w="28575">
            <a:solidFill>
              <a:schemeClr val="dk2"/>
            </a:solidFill>
            <a:prstDash val="solid"/>
            <a:round/>
            <a:headEnd len="med" w="med" type="none"/>
            <a:tailEnd len="med" w="med" type="triangle"/>
          </a:ln>
        </p:spPr>
      </p:cxnSp>
      <p:cxnSp>
        <p:nvCxnSpPr>
          <p:cNvPr id="163" name="Google Shape;163;p29"/>
          <p:cNvCxnSpPr/>
          <p:nvPr/>
        </p:nvCxnSpPr>
        <p:spPr>
          <a:xfrm flipH="1" rot="10800000">
            <a:off x="5879900" y="645825"/>
            <a:ext cx="493200" cy="897600"/>
          </a:xfrm>
          <a:prstGeom prst="straightConnector1">
            <a:avLst/>
          </a:prstGeom>
          <a:noFill/>
          <a:ln cap="flat" cmpd="sng" w="28575">
            <a:solidFill>
              <a:schemeClr val="dk2"/>
            </a:solidFill>
            <a:prstDash val="solid"/>
            <a:round/>
            <a:headEnd len="med" w="med" type="none"/>
            <a:tailEnd len="med" w="med" type="triangle"/>
          </a:ln>
        </p:spPr>
      </p:cxnSp>
      <p:sp>
        <p:nvSpPr>
          <p:cNvPr id="164" name="Google Shape;164;p29"/>
          <p:cNvSpPr txBox="1"/>
          <p:nvPr/>
        </p:nvSpPr>
        <p:spPr>
          <a:xfrm>
            <a:off x="5975650" y="3976600"/>
            <a:ext cx="9105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000">
                <a:solidFill>
                  <a:srgbClr val="DB0080"/>
                </a:solidFill>
                <a:latin typeface="Montserrat"/>
                <a:ea typeface="Montserrat"/>
                <a:cs typeface="Montserrat"/>
                <a:sym typeface="Montserrat"/>
              </a:rPr>
              <a:t>Steel</a:t>
            </a:r>
            <a:endParaRPr b="1" sz="2000">
              <a:solidFill>
                <a:srgbClr val="DB0080"/>
              </a:solidFill>
              <a:latin typeface="Montserrat"/>
              <a:ea typeface="Montserrat"/>
              <a:cs typeface="Montserrat"/>
              <a:sym typeface="Montserrat"/>
            </a:endParaRPr>
          </a:p>
        </p:txBody>
      </p:sp>
      <p:sp>
        <p:nvSpPr>
          <p:cNvPr id="165" name="Google Shape;165;p29"/>
          <p:cNvSpPr txBox="1"/>
          <p:nvPr/>
        </p:nvSpPr>
        <p:spPr>
          <a:xfrm>
            <a:off x="5698725" y="205250"/>
            <a:ext cx="16680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000">
                <a:solidFill>
                  <a:srgbClr val="DB0080"/>
                </a:solidFill>
                <a:latin typeface="Montserrat"/>
                <a:ea typeface="Montserrat"/>
                <a:cs typeface="Montserrat"/>
                <a:sym typeface="Montserrat"/>
              </a:rPr>
              <a:t>Platinum</a:t>
            </a:r>
            <a:endParaRPr b="1" sz="2000">
              <a:solidFill>
                <a:srgbClr val="DB0080"/>
              </a:solidFill>
              <a:latin typeface="Montserrat"/>
              <a:ea typeface="Montserrat"/>
              <a:cs typeface="Montserrat"/>
              <a:sym typeface="Montserrat"/>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70" name="Shape 170"/>
        <p:cNvGrpSpPr/>
        <p:nvPr/>
      </p:nvGrpSpPr>
      <p:grpSpPr>
        <a:xfrm>
          <a:off x="0" y="0"/>
          <a:ext cx="0" cy="0"/>
          <a:chOff x="0" y="0"/>
          <a:chExt cx="0" cy="0"/>
        </a:xfrm>
      </p:grpSpPr>
      <p:sp>
        <p:nvSpPr>
          <p:cNvPr id="171" name="Google Shape;171;p30"/>
          <p:cNvSpPr txBox="1"/>
          <p:nvPr>
            <p:ph type="title"/>
          </p:nvPr>
        </p:nvSpPr>
        <p:spPr>
          <a:xfrm>
            <a:off x="5042875" y="1947000"/>
            <a:ext cx="2323800" cy="8931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b="1" lang="en-GB" sz="3300">
                <a:solidFill>
                  <a:srgbClr val="DB0080"/>
                </a:solidFill>
                <a:latin typeface="Montserrat"/>
                <a:ea typeface="Montserrat"/>
                <a:cs typeface="Montserrat"/>
                <a:sym typeface="Montserrat"/>
              </a:rPr>
              <a:t>Batteries </a:t>
            </a:r>
            <a:endParaRPr b="1" sz="3300">
              <a:solidFill>
                <a:srgbClr val="DB0080"/>
              </a:solidFill>
              <a:latin typeface="Montserrat"/>
              <a:ea typeface="Montserrat"/>
              <a:cs typeface="Montserrat"/>
              <a:sym typeface="Montserrat"/>
            </a:endParaRPr>
          </a:p>
        </p:txBody>
      </p:sp>
      <p:cxnSp>
        <p:nvCxnSpPr>
          <p:cNvPr id="172" name="Google Shape;172;p30"/>
          <p:cNvCxnSpPr/>
          <p:nvPr/>
        </p:nvCxnSpPr>
        <p:spPr>
          <a:xfrm flipH="1" rot="10800000">
            <a:off x="7366725" y="723525"/>
            <a:ext cx="374400" cy="742200"/>
          </a:xfrm>
          <a:prstGeom prst="straightConnector1">
            <a:avLst/>
          </a:prstGeom>
          <a:noFill/>
          <a:ln cap="flat" cmpd="sng" w="28575">
            <a:solidFill>
              <a:schemeClr val="dk2"/>
            </a:solidFill>
            <a:prstDash val="solid"/>
            <a:round/>
            <a:headEnd len="med" w="med" type="none"/>
            <a:tailEnd len="med" w="med" type="triangle"/>
          </a:ln>
        </p:spPr>
      </p:cxnSp>
      <p:cxnSp>
        <p:nvCxnSpPr>
          <p:cNvPr id="173" name="Google Shape;173;p30"/>
          <p:cNvCxnSpPr/>
          <p:nvPr/>
        </p:nvCxnSpPr>
        <p:spPr>
          <a:xfrm flipH="1">
            <a:off x="4875525" y="3114525"/>
            <a:ext cx="461700" cy="847200"/>
          </a:xfrm>
          <a:prstGeom prst="straightConnector1">
            <a:avLst/>
          </a:prstGeom>
          <a:noFill/>
          <a:ln cap="flat" cmpd="sng" w="28575">
            <a:solidFill>
              <a:schemeClr val="dk2"/>
            </a:solidFill>
            <a:prstDash val="solid"/>
            <a:round/>
            <a:headEnd len="med" w="med" type="none"/>
            <a:tailEnd len="med" w="med" type="triangle"/>
          </a:ln>
        </p:spPr>
      </p:cxnSp>
      <p:cxnSp>
        <p:nvCxnSpPr>
          <p:cNvPr id="174" name="Google Shape;174;p30"/>
          <p:cNvCxnSpPr/>
          <p:nvPr/>
        </p:nvCxnSpPr>
        <p:spPr>
          <a:xfrm rot="10800000">
            <a:off x="4674100" y="778525"/>
            <a:ext cx="526200" cy="733200"/>
          </a:xfrm>
          <a:prstGeom prst="straightConnector1">
            <a:avLst/>
          </a:prstGeom>
          <a:noFill/>
          <a:ln cap="flat" cmpd="sng" w="28575">
            <a:solidFill>
              <a:schemeClr val="dk2"/>
            </a:solidFill>
            <a:prstDash val="solid"/>
            <a:round/>
            <a:headEnd len="med" w="med" type="none"/>
            <a:tailEnd len="med" w="med" type="triangle"/>
          </a:ln>
        </p:spPr>
      </p:cxnSp>
      <p:sp>
        <p:nvSpPr>
          <p:cNvPr id="175" name="Google Shape;175;p30"/>
          <p:cNvSpPr txBox="1"/>
          <p:nvPr/>
        </p:nvSpPr>
        <p:spPr>
          <a:xfrm>
            <a:off x="4116750" y="285925"/>
            <a:ext cx="12024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000">
                <a:solidFill>
                  <a:srgbClr val="DB0080"/>
                </a:solidFill>
                <a:latin typeface="Montserrat"/>
                <a:ea typeface="Montserrat"/>
                <a:cs typeface="Montserrat"/>
                <a:sym typeface="Montserrat"/>
              </a:rPr>
              <a:t>Nickel</a:t>
            </a:r>
            <a:endParaRPr b="1" sz="2000">
              <a:solidFill>
                <a:srgbClr val="DB0080"/>
              </a:solidFill>
              <a:latin typeface="Montserrat"/>
              <a:ea typeface="Montserrat"/>
              <a:cs typeface="Montserrat"/>
              <a:sym typeface="Montserrat"/>
            </a:endParaRPr>
          </a:p>
        </p:txBody>
      </p:sp>
      <p:sp>
        <p:nvSpPr>
          <p:cNvPr id="176" name="Google Shape;176;p30"/>
          <p:cNvSpPr txBox="1"/>
          <p:nvPr/>
        </p:nvSpPr>
        <p:spPr>
          <a:xfrm>
            <a:off x="7225750" y="205250"/>
            <a:ext cx="12024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000">
                <a:solidFill>
                  <a:srgbClr val="DB0080"/>
                </a:solidFill>
                <a:latin typeface="Montserrat"/>
                <a:ea typeface="Montserrat"/>
                <a:cs typeface="Montserrat"/>
                <a:sym typeface="Montserrat"/>
              </a:rPr>
              <a:t>   Zinc</a:t>
            </a:r>
            <a:endParaRPr b="1" sz="2000">
              <a:solidFill>
                <a:srgbClr val="DB0080"/>
              </a:solidFill>
              <a:latin typeface="Montserrat"/>
              <a:ea typeface="Montserrat"/>
              <a:cs typeface="Montserrat"/>
              <a:sym typeface="Montserrat"/>
            </a:endParaRPr>
          </a:p>
        </p:txBody>
      </p:sp>
      <p:sp>
        <p:nvSpPr>
          <p:cNvPr id="177" name="Google Shape;177;p30"/>
          <p:cNvSpPr txBox="1"/>
          <p:nvPr/>
        </p:nvSpPr>
        <p:spPr>
          <a:xfrm>
            <a:off x="4229250" y="4093075"/>
            <a:ext cx="16680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000">
                <a:solidFill>
                  <a:srgbClr val="DB0080"/>
                </a:solidFill>
                <a:latin typeface="Montserrat"/>
                <a:ea typeface="Montserrat"/>
                <a:cs typeface="Montserrat"/>
                <a:sym typeface="Montserrat"/>
              </a:rPr>
              <a:t>Lithium</a:t>
            </a:r>
            <a:endParaRPr b="1" sz="2000">
              <a:solidFill>
                <a:srgbClr val="DB0080"/>
              </a:solidFill>
              <a:latin typeface="Montserrat"/>
              <a:ea typeface="Montserrat"/>
              <a:cs typeface="Montserrat"/>
              <a:sym typeface="Montserrat"/>
            </a:endParaRPr>
          </a:p>
        </p:txBody>
      </p:sp>
      <p:sp>
        <p:nvSpPr>
          <p:cNvPr id="178" name="Google Shape;178;p30"/>
          <p:cNvSpPr txBox="1"/>
          <p:nvPr/>
        </p:nvSpPr>
        <p:spPr>
          <a:xfrm>
            <a:off x="6930000" y="4093075"/>
            <a:ext cx="16680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000">
                <a:solidFill>
                  <a:srgbClr val="DB0080"/>
                </a:solidFill>
                <a:latin typeface="Montserrat"/>
                <a:ea typeface="Montserrat"/>
                <a:cs typeface="Montserrat"/>
                <a:sym typeface="Montserrat"/>
              </a:rPr>
              <a:t>Cadmium </a:t>
            </a:r>
            <a:endParaRPr b="1" sz="2000">
              <a:solidFill>
                <a:srgbClr val="DB0080"/>
              </a:solidFill>
              <a:latin typeface="Montserrat"/>
              <a:ea typeface="Montserrat"/>
              <a:cs typeface="Montserrat"/>
              <a:sym typeface="Montserrat"/>
            </a:endParaRPr>
          </a:p>
        </p:txBody>
      </p:sp>
      <p:cxnSp>
        <p:nvCxnSpPr>
          <p:cNvPr id="179" name="Google Shape;179;p30"/>
          <p:cNvCxnSpPr>
            <a:endCxn id="178" idx="0"/>
          </p:cNvCxnSpPr>
          <p:nvPr/>
        </p:nvCxnSpPr>
        <p:spPr>
          <a:xfrm>
            <a:off x="7243500" y="3199975"/>
            <a:ext cx="520500" cy="893100"/>
          </a:xfrm>
          <a:prstGeom prst="straightConnector1">
            <a:avLst/>
          </a:prstGeom>
          <a:noFill/>
          <a:ln cap="flat" cmpd="sng" w="28575">
            <a:solidFill>
              <a:schemeClr val="dk2"/>
            </a:solidFill>
            <a:prstDash val="solid"/>
            <a:round/>
            <a:headEnd len="med" w="med" type="none"/>
            <a:tailEnd len="med" w="med" type="triangle"/>
          </a:ln>
        </p:spPr>
      </p:cxnSp>
      <p:pic>
        <p:nvPicPr>
          <p:cNvPr id="180" name="Google Shape;180;p30"/>
          <p:cNvPicPr preferRelativeResize="0"/>
          <p:nvPr/>
        </p:nvPicPr>
        <p:blipFill rotWithShape="1">
          <a:blip r:embed="rId3">
            <a:alphaModFix/>
          </a:blip>
          <a:srcRect b="0" l="11310" r="6607" t="0"/>
          <a:stretch/>
        </p:blipFill>
        <p:spPr>
          <a:xfrm rot="-5400000">
            <a:off x="-610738" y="481789"/>
            <a:ext cx="5152174" cy="4183599"/>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B0080"/>
        </a:solidFill>
      </p:bgPr>
    </p:bg>
    <p:spTree>
      <p:nvGrpSpPr>
        <p:cNvPr id="184" name="Shape 184"/>
        <p:cNvGrpSpPr/>
        <p:nvPr/>
      </p:nvGrpSpPr>
      <p:grpSpPr>
        <a:xfrm>
          <a:off x="0" y="0"/>
          <a:ext cx="0" cy="0"/>
          <a:chOff x="0" y="0"/>
          <a:chExt cx="0" cy="0"/>
        </a:xfrm>
      </p:grpSpPr>
      <p:sp>
        <p:nvSpPr>
          <p:cNvPr id="185" name="Google Shape;185;p31"/>
          <p:cNvSpPr txBox="1"/>
          <p:nvPr>
            <p:ph type="title"/>
          </p:nvPr>
        </p:nvSpPr>
        <p:spPr>
          <a:xfrm>
            <a:off x="9850" y="2146950"/>
            <a:ext cx="9144000" cy="6453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b="1" lang="en-GB">
                <a:latin typeface="Montserrat"/>
                <a:ea typeface="Montserrat"/>
                <a:cs typeface="Montserrat"/>
                <a:sym typeface="Montserrat"/>
              </a:rPr>
              <a:t>What is the issue?</a:t>
            </a:r>
            <a:endParaRPr b="1">
              <a:latin typeface="Montserrat"/>
              <a:ea typeface="Montserrat"/>
              <a:cs typeface="Montserrat"/>
              <a:sym typeface="Montserrat"/>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9" name="Shape 189"/>
        <p:cNvGrpSpPr/>
        <p:nvPr/>
      </p:nvGrpSpPr>
      <p:grpSpPr>
        <a:xfrm>
          <a:off x="0" y="0"/>
          <a:ext cx="0" cy="0"/>
          <a:chOff x="0" y="0"/>
          <a:chExt cx="0" cy="0"/>
        </a:xfrm>
      </p:grpSpPr>
      <p:pic>
        <p:nvPicPr>
          <p:cNvPr id="190" name="Google Shape;190;p32"/>
          <p:cNvPicPr preferRelativeResize="0"/>
          <p:nvPr/>
        </p:nvPicPr>
        <p:blipFill rotWithShape="1">
          <a:blip r:embed="rId3">
            <a:alphaModFix/>
          </a:blip>
          <a:srcRect b="0" l="51960" r="0" t="0"/>
          <a:stretch/>
        </p:blipFill>
        <p:spPr>
          <a:xfrm>
            <a:off x="0" y="0"/>
            <a:ext cx="4245571" cy="5143501"/>
          </a:xfrm>
          <a:prstGeom prst="rect">
            <a:avLst/>
          </a:prstGeom>
          <a:noFill/>
          <a:ln>
            <a:noFill/>
          </a:ln>
        </p:spPr>
      </p:pic>
      <p:sp>
        <p:nvSpPr>
          <p:cNvPr id="191" name="Google Shape;191;p32"/>
          <p:cNvSpPr/>
          <p:nvPr/>
        </p:nvSpPr>
        <p:spPr>
          <a:xfrm>
            <a:off x="4500675" y="184275"/>
            <a:ext cx="4860600" cy="1434600"/>
          </a:xfrm>
          <a:prstGeom prst="rect">
            <a:avLst/>
          </a:prstGeom>
          <a:solidFill>
            <a:schemeClr val="lt1">
              <a:alpha val="69800"/>
            </a:schemeClr>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GB" sz="2500">
                <a:solidFill>
                  <a:srgbClr val="DB0080"/>
                </a:solidFill>
                <a:latin typeface="Montserrat"/>
                <a:ea typeface="Montserrat"/>
                <a:cs typeface="Montserrat"/>
                <a:sym typeface="Montserrat"/>
              </a:rPr>
              <a:t>Fastest growing source of waste in the world</a:t>
            </a:r>
            <a:endParaRPr b="1" sz="2500">
              <a:solidFill>
                <a:srgbClr val="DB0080"/>
              </a:solidFill>
              <a:latin typeface="Montserrat"/>
              <a:ea typeface="Montserrat"/>
              <a:cs typeface="Montserrat"/>
              <a:sym typeface="Montserrat"/>
            </a:endParaRPr>
          </a:p>
        </p:txBody>
      </p:sp>
      <p:sp>
        <p:nvSpPr>
          <p:cNvPr id="192" name="Google Shape;192;p32"/>
          <p:cNvSpPr txBox="1"/>
          <p:nvPr/>
        </p:nvSpPr>
        <p:spPr>
          <a:xfrm>
            <a:off x="4572000" y="1288775"/>
            <a:ext cx="4305000" cy="2539800"/>
          </a:xfrm>
          <a:prstGeom prst="rect">
            <a:avLst/>
          </a:prstGeom>
          <a:noFill/>
          <a:ln>
            <a:noFill/>
          </a:ln>
        </p:spPr>
        <p:txBody>
          <a:bodyPr anchorCtr="0" anchor="t" bIns="91425" lIns="91425" spcFirstLastPara="1" rIns="91425" wrap="square" tIns="91425">
            <a:spAutoFit/>
          </a:bodyPr>
          <a:lstStyle/>
          <a:p>
            <a:pPr indent="-342900" lvl="0" marL="457200" rtl="0" algn="l">
              <a:lnSpc>
                <a:spcPct val="150000"/>
              </a:lnSpc>
              <a:spcBef>
                <a:spcPts val="0"/>
              </a:spcBef>
              <a:spcAft>
                <a:spcPts val="0"/>
              </a:spcAft>
              <a:buClr>
                <a:srgbClr val="333333"/>
              </a:buClr>
              <a:buSzPts val="1800"/>
              <a:buFont typeface="Montserrat"/>
              <a:buChar char="●"/>
            </a:pPr>
            <a:r>
              <a:rPr b="1" lang="en-GB" sz="1800">
                <a:solidFill>
                  <a:schemeClr val="dk1"/>
                </a:solidFill>
                <a:latin typeface="Montserrat"/>
                <a:ea typeface="Montserrat"/>
                <a:cs typeface="Montserrat"/>
                <a:sym typeface="Montserrat"/>
              </a:rPr>
              <a:t>880 million </a:t>
            </a:r>
            <a:r>
              <a:rPr b="1" lang="en-GB" sz="1800">
                <a:solidFill>
                  <a:schemeClr val="dk1"/>
                </a:solidFill>
                <a:latin typeface="Montserrat"/>
                <a:ea typeface="Montserrat"/>
                <a:cs typeface="Montserrat"/>
                <a:sym typeface="Montserrat"/>
              </a:rPr>
              <a:t>unwanted</a:t>
            </a:r>
            <a:r>
              <a:rPr b="1" lang="en-GB" sz="1800">
                <a:solidFill>
                  <a:schemeClr val="dk1"/>
                </a:solidFill>
                <a:latin typeface="Montserrat"/>
                <a:ea typeface="Montserrat"/>
                <a:cs typeface="Montserrat"/>
                <a:sym typeface="Montserrat"/>
              </a:rPr>
              <a:t> electricals</a:t>
            </a:r>
            <a:r>
              <a:rPr lang="en-GB" sz="1800">
                <a:solidFill>
                  <a:schemeClr val="dk1"/>
                </a:solidFill>
                <a:latin typeface="Montserrat"/>
                <a:ea typeface="Montserrat"/>
                <a:cs typeface="Montserrat"/>
                <a:sym typeface="Montserrat"/>
              </a:rPr>
              <a:t> stashed away in our homes</a:t>
            </a:r>
            <a:endParaRPr sz="1800">
              <a:solidFill>
                <a:schemeClr val="dk1"/>
              </a:solidFill>
              <a:latin typeface="Montserrat"/>
              <a:ea typeface="Montserrat"/>
              <a:cs typeface="Montserrat"/>
              <a:sym typeface="Montserrat"/>
            </a:endParaRPr>
          </a:p>
          <a:p>
            <a:pPr indent="-342900" lvl="0" marL="457200" rtl="0" algn="l">
              <a:lnSpc>
                <a:spcPct val="150000"/>
              </a:lnSpc>
              <a:spcBef>
                <a:spcPts val="0"/>
              </a:spcBef>
              <a:spcAft>
                <a:spcPts val="0"/>
              </a:spcAft>
              <a:buClr>
                <a:srgbClr val="333333"/>
              </a:buClr>
              <a:buSzPts val="1800"/>
              <a:buFont typeface="Montserrat"/>
              <a:buChar char="●"/>
            </a:pPr>
            <a:r>
              <a:rPr lang="en-GB" sz="1800">
                <a:solidFill>
                  <a:schemeClr val="dk1"/>
                </a:solidFill>
                <a:latin typeface="Montserrat"/>
                <a:ea typeface="Montserrat"/>
                <a:cs typeface="Montserrat"/>
                <a:sym typeface="Montserrat"/>
              </a:rPr>
              <a:t>That is </a:t>
            </a:r>
            <a:r>
              <a:rPr b="1" lang="en-GB" sz="1800">
                <a:solidFill>
                  <a:schemeClr val="dk1"/>
                </a:solidFill>
                <a:latin typeface="Montserrat"/>
                <a:ea typeface="Montserrat"/>
                <a:cs typeface="Montserrat"/>
                <a:sym typeface="Montserrat"/>
              </a:rPr>
              <a:t>30 items </a:t>
            </a:r>
            <a:r>
              <a:rPr lang="en-GB" sz="1800">
                <a:solidFill>
                  <a:schemeClr val="dk1"/>
                </a:solidFill>
                <a:latin typeface="Montserrat"/>
                <a:ea typeface="Montserrat"/>
                <a:cs typeface="Montserrat"/>
                <a:sym typeface="Montserrat"/>
              </a:rPr>
              <a:t>per household </a:t>
            </a:r>
            <a:endParaRPr sz="1800">
              <a:solidFill>
                <a:schemeClr val="dk1"/>
              </a:solidFill>
              <a:latin typeface="Montserrat"/>
              <a:ea typeface="Montserrat"/>
              <a:cs typeface="Montserrat"/>
              <a:sym typeface="Montserrat"/>
            </a:endParaRPr>
          </a:p>
          <a:p>
            <a:pPr indent="-342900" lvl="0" marL="457200" rtl="0" algn="l">
              <a:lnSpc>
                <a:spcPct val="150000"/>
              </a:lnSpc>
              <a:spcBef>
                <a:spcPts val="0"/>
              </a:spcBef>
              <a:spcAft>
                <a:spcPts val="0"/>
              </a:spcAft>
              <a:buClr>
                <a:schemeClr val="dk1"/>
              </a:buClr>
              <a:buSzPts val="1800"/>
              <a:buFont typeface="Montserrat"/>
              <a:buChar char="●"/>
            </a:pPr>
            <a:r>
              <a:rPr lang="en-GB" sz="1800">
                <a:solidFill>
                  <a:schemeClr val="dk1"/>
                </a:solidFill>
                <a:latin typeface="Montserrat"/>
                <a:ea typeface="Montserrat"/>
                <a:cs typeface="Montserrat"/>
                <a:sym typeface="Montserrat"/>
              </a:rPr>
              <a:t>We are </a:t>
            </a:r>
            <a:r>
              <a:rPr b="1" lang="en-GB" sz="1800">
                <a:solidFill>
                  <a:schemeClr val="dk1"/>
                </a:solidFill>
                <a:latin typeface="Montserrat"/>
                <a:ea typeface="Montserrat"/>
                <a:cs typeface="Montserrat"/>
                <a:sym typeface="Montserrat"/>
              </a:rPr>
              <a:t>binning over 100,000 tonnes</a:t>
            </a:r>
            <a:r>
              <a:rPr lang="en-GB" sz="1800">
                <a:solidFill>
                  <a:schemeClr val="dk1"/>
                </a:solidFill>
                <a:latin typeface="Montserrat"/>
                <a:ea typeface="Montserrat"/>
                <a:cs typeface="Montserrat"/>
                <a:sym typeface="Montserrat"/>
              </a:rPr>
              <a:t> a year</a:t>
            </a:r>
            <a:endParaRPr sz="1800">
              <a:solidFill>
                <a:schemeClr val="dk1"/>
              </a:solidFill>
              <a:latin typeface="Montserrat"/>
              <a:ea typeface="Montserrat"/>
              <a:cs typeface="Montserrat"/>
              <a:sym typeface="Montserrat"/>
            </a:endParaRPr>
          </a:p>
        </p:txBody>
      </p:sp>
      <p:sp>
        <p:nvSpPr>
          <p:cNvPr id="193" name="Google Shape;193;p32"/>
          <p:cNvSpPr txBox="1"/>
          <p:nvPr/>
        </p:nvSpPr>
        <p:spPr>
          <a:xfrm>
            <a:off x="5570078" y="4369674"/>
            <a:ext cx="3428700" cy="261600"/>
          </a:xfrm>
          <a:prstGeom prst="rect">
            <a:avLst/>
          </a:prstGeom>
          <a:noFill/>
          <a:ln>
            <a:noFill/>
          </a:ln>
        </p:spPr>
        <p:txBody>
          <a:bodyPr anchorCtr="0" anchor="t" bIns="68575" lIns="68575" spcFirstLastPara="1" rIns="68575" wrap="square" tIns="68575">
            <a:spAutoFit/>
          </a:bodyPr>
          <a:lstStyle/>
          <a:p>
            <a:pPr indent="0" lvl="0" marL="0" rtl="0" algn="r">
              <a:spcBef>
                <a:spcPts val="0"/>
              </a:spcBef>
              <a:spcAft>
                <a:spcPts val="0"/>
              </a:spcAft>
              <a:buNone/>
            </a:pPr>
            <a:r>
              <a:rPr i="1" lang="en-GB" sz="800">
                <a:solidFill>
                  <a:srgbClr val="222222"/>
                </a:solidFill>
                <a:latin typeface="Montserrat"/>
                <a:ea typeface="Montserrat"/>
                <a:cs typeface="Montserrat"/>
                <a:sym typeface="Montserrat"/>
              </a:rPr>
              <a:t>Source: </a:t>
            </a:r>
            <a:r>
              <a:rPr i="1" lang="en-GB" sz="800" u="sng">
                <a:solidFill>
                  <a:schemeClr val="dk1"/>
                </a:solidFill>
                <a:latin typeface="Montserrat"/>
                <a:ea typeface="Montserrat"/>
                <a:cs typeface="Montserrat"/>
                <a:sym typeface="Montserrat"/>
                <a:hlinkClick r:id="rId4">
                  <a:extLst>
                    <a:ext uri="{A12FA001-AC4F-418D-AE19-62706E023703}">
                      <ahyp:hlinkClr val="tx"/>
                    </a:ext>
                  </a:extLst>
                </a:hlinkClick>
              </a:rPr>
              <a:t>Material Focus</a:t>
            </a:r>
            <a:endParaRPr i="1" sz="800">
              <a:solidFill>
                <a:schemeClr val="dk1"/>
              </a:solidFill>
              <a:highlight>
                <a:srgbClr val="FFFFFF"/>
              </a:highlight>
              <a:latin typeface="Montserrat"/>
              <a:ea typeface="Montserrat"/>
              <a:cs typeface="Montserrat"/>
              <a:sym typeface="Montserrat"/>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